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421522974" r:id="rId1"/>
  </p:sldMasterIdLst>
  <p:notesMasterIdLst>
    <p:notesMasterId r:id="rId35"/>
  </p:notesMasterIdLst>
  <p:sldIdLst>
    <p:sldId id="256" r:id="rId2"/>
    <p:sldId id="299" r:id="rId3"/>
    <p:sldId id="300" r:id="rId4"/>
    <p:sldId id="273" r:id="rId5"/>
    <p:sldId id="302" r:id="rId6"/>
    <p:sldId id="277" r:id="rId7"/>
    <p:sldId id="278" r:id="rId8"/>
    <p:sldId id="297" r:id="rId9"/>
    <p:sldId id="304" r:id="rId10"/>
    <p:sldId id="291" r:id="rId11"/>
    <p:sldId id="296" r:id="rId12"/>
    <p:sldId id="305" r:id="rId13"/>
    <p:sldId id="294" r:id="rId14"/>
    <p:sldId id="283" r:id="rId15"/>
    <p:sldId id="285" r:id="rId16"/>
    <p:sldId id="298" r:id="rId17"/>
    <p:sldId id="268" r:id="rId18"/>
    <p:sldId id="289" r:id="rId19"/>
    <p:sldId id="306" r:id="rId20"/>
    <p:sldId id="307" r:id="rId21"/>
    <p:sldId id="308" r:id="rId22"/>
    <p:sldId id="295" r:id="rId23"/>
    <p:sldId id="310" r:id="rId24"/>
    <p:sldId id="312" r:id="rId25"/>
    <p:sldId id="309" r:id="rId26"/>
    <p:sldId id="311" r:id="rId27"/>
    <p:sldId id="293" r:id="rId28"/>
    <p:sldId id="313" r:id="rId29"/>
    <p:sldId id="314" r:id="rId30"/>
    <p:sldId id="315" r:id="rId31"/>
    <p:sldId id="316" r:id="rId32"/>
    <p:sldId id="317" r:id="rId33"/>
    <p:sldId id="264" r:id="rId34"/>
  </p:sldIdLst>
  <p:sldSz cx="12192000" cy="6858000"/>
  <p:notesSz cx="6858000" cy="9144000"/>
  <p:embeddedFontLst>
    <p:embeddedFont>
      <p:font typeface="Franklin Gothic Medium Cond" panose="020B0606030402020204" pitchFamily="34" charset="0"/>
      <p:regular r:id="rId36"/>
    </p:embeddedFont>
    <p:embeddedFont>
      <p:font typeface="Franklin Gothic Medium" panose="020B0603020102020204" pitchFamily="34" charset="0"/>
      <p:regular r:id="rId37"/>
      <p:italic r:id="rId38"/>
    </p:embeddedFont>
    <p:embeddedFont>
      <p:font typeface="Arial Narrow" panose="020B0606020202030204" pitchFamily="34" charset="0"/>
      <p:regular r:id="rId39"/>
      <p:bold r:id="rId40"/>
      <p:italic r:id="rId41"/>
      <p:boldItalic r:id="rId42"/>
    </p:embeddedFont>
    <p:embeddedFont>
      <p:font typeface="Calibri Light" panose="020F0302020204030204" pitchFamily="34" charset="0"/>
      <p:regular r:id="rId43"/>
      <p:italic r:id="rId44"/>
    </p:embeddedFon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Arial Black" panose="020B0A04020102020204" pitchFamily="34" charset="0"/>
      <p:bold r:id="rId49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1C6F"/>
    <a:srgbClr val="092472"/>
    <a:srgbClr val="FFFFFF"/>
    <a:srgbClr val="94D3F3"/>
    <a:srgbClr val="EE1B24"/>
    <a:srgbClr val="C00000"/>
    <a:srgbClr val="0094D6"/>
    <a:srgbClr val="0095D7"/>
    <a:srgbClr val="008FD2"/>
    <a:srgbClr val="0116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7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49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font" Target="fonts/font13.fntdata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2E2765-2F85-4B0E-9C71-AA7134F90D40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FA1C25-4B32-4618-ADB7-0B3DF6AC6F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049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A1C25-4B32-4618-ADB7-0B3DF6AC6F5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835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0895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8997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9946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4700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0688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3528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3381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841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t>2/10/2025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2430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smtClean="0"/>
              <a:t>2/10/2025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7012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smtClean="0"/>
              <a:t>2/10/2025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53963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19571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186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smtClean="0"/>
              <a:t>2/10/2025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503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t>2/10/2025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0014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smtClean="0"/>
              <a:t>2/10/2025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669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smtClean="0"/>
              <a:t>2/10/2025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781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smtClean="0"/>
              <a:t>2/10/2025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0411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smtClean="0"/>
              <a:t>2/10/2025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7669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E4249-C0D0-4B06-8692-E8BB871AF643}" type="datetimeFigureOut">
              <a:rPr lang="en-US" smtClean="0"/>
              <a:t>2/10/2025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5750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B0DB6-F5C7-45FB-8CF3-31B45F9C2DAC}" type="datetimeFigureOut">
              <a:rPr lang="en-US" smtClean="0"/>
              <a:t>2/10/2025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2951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smtClean="0"/>
              <a:t>2/10/2025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3680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421522975" r:id="rId1"/>
    <p:sldLayoutId id="2421522976" r:id="rId2"/>
    <p:sldLayoutId id="2421522977" r:id="rId3"/>
    <p:sldLayoutId id="2421522978" r:id="rId4"/>
    <p:sldLayoutId id="2421522979" r:id="rId5"/>
    <p:sldLayoutId id="2421522980" r:id="rId6"/>
    <p:sldLayoutId id="2421522981" r:id="rId7"/>
    <p:sldLayoutId id="2421522982" r:id="rId8"/>
    <p:sldLayoutId id="2421522983" r:id="rId9"/>
    <p:sldLayoutId id="2421522984" r:id="rId10"/>
    <p:sldLayoutId id="2421522985" r:id="rId11"/>
    <p:sldLayoutId id="2421522986" r:id="rId12"/>
    <p:sldLayoutId id="242152298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jp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1.jpeg"/><Relationship Id="rId3" Type="http://schemas.microsoft.com/office/2007/relationships/hdphoto" Target="../media/hdphoto3.wdp"/><Relationship Id="rId7" Type="http://schemas.openxmlformats.org/officeDocument/2006/relationships/image" Target="../media/image47.jpeg"/><Relationship Id="rId12" Type="http://schemas.openxmlformats.org/officeDocument/2006/relationships/image" Target="../media/image50.jpeg"/><Relationship Id="rId2" Type="http://schemas.openxmlformats.org/officeDocument/2006/relationships/image" Target="../media/image43.png"/><Relationship Id="rId16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6.jpeg"/><Relationship Id="rId11" Type="http://schemas.microsoft.com/office/2007/relationships/hdphoto" Target="../media/hdphoto5.wdp"/><Relationship Id="rId5" Type="http://schemas.openxmlformats.org/officeDocument/2006/relationships/image" Target="../media/image45.jpeg"/><Relationship Id="rId15" Type="http://schemas.microsoft.com/office/2007/relationships/hdphoto" Target="../media/hdphoto6.wdp"/><Relationship Id="rId10" Type="http://schemas.openxmlformats.org/officeDocument/2006/relationships/image" Target="../media/image49.png"/><Relationship Id="rId4" Type="http://schemas.openxmlformats.org/officeDocument/2006/relationships/image" Target="../media/image44.jpeg"/><Relationship Id="rId9" Type="http://schemas.microsoft.com/office/2007/relationships/hdphoto" Target="../media/hdphoto4.wdp"/><Relationship Id="rId14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jp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jpg"/><Relationship Id="rId5" Type="http://schemas.microsoft.com/office/2007/relationships/hdphoto" Target="../media/hdphoto7.wdp"/><Relationship Id="rId4" Type="http://schemas.openxmlformats.org/officeDocument/2006/relationships/image" Target="../media/image7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g"/><Relationship Id="rId4" Type="http://schemas.openxmlformats.org/officeDocument/2006/relationships/image" Target="../media/image8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jp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5649"/>
          <a:ext cx="9144000" cy="6009149"/>
          <a:chOff x="0" y="865649"/>
          <a:chExt cx="9144000" cy="6009149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095C61A-9BD1-49DA-BA79-A3CE07EFE3D6}"/>
              </a:ext>
            </a:extLst>
          </p:cNvPr>
          <p:cNvSpPr/>
          <p:nvPr/>
        </p:nvSpPr>
        <p:spPr>
          <a:xfrm>
            <a:off x="3471132" y="4846512"/>
            <a:ext cx="5244421" cy="8867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0220C87-852D-4E38-836A-1B7DDCBE9D81}"/>
              </a:ext>
            </a:extLst>
          </p:cNvPr>
          <p:cNvSpPr/>
          <p:nvPr/>
        </p:nvSpPr>
        <p:spPr>
          <a:xfrm>
            <a:off x="1631504" y="1988840"/>
            <a:ext cx="8856984" cy="4298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gradFill flip="none" rotWithShape="1">
                  <a:gsLst>
                    <a:gs pos="0">
                      <a:srgbClr val="061C6F"/>
                    </a:gs>
                    <a:gs pos="31000">
                      <a:srgbClr val="061C6F"/>
                    </a:gs>
                    <a:gs pos="100000">
                      <a:srgbClr val="0094D6"/>
                    </a:gs>
                  </a:gsLst>
                  <a:lin ang="10800000" scaled="1"/>
                  <a:tileRect/>
                </a:gradFill>
                <a:latin typeface="Arial Black" panose="020B0A04020102020204" pitchFamily="34" charset="0"/>
                <a:cs typeface="Arial" panose="020B0604020202020204" pitchFamily="34" charset="0"/>
              </a:rPr>
              <a:t>Отчет о деятельности Совета депутатов муниципального образования «Муниципальный округ </a:t>
            </a:r>
            <a:r>
              <a:rPr lang="ru-RU" sz="3600" dirty="0" err="1">
                <a:gradFill flip="none" rotWithShape="1">
                  <a:gsLst>
                    <a:gs pos="0">
                      <a:srgbClr val="061C6F"/>
                    </a:gs>
                    <a:gs pos="31000">
                      <a:srgbClr val="061C6F"/>
                    </a:gs>
                    <a:gs pos="100000">
                      <a:srgbClr val="0094D6"/>
                    </a:gs>
                  </a:gsLst>
                  <a:lin ang="10800000" scaled="1"/>
                  <a:tileRect/>
                </a:gradFill>
                <a:latin typeface="Arial Black" panose="020B0A04020102020204" pitchFamily="34" charset="0"/>
                <a:cs typeface="Arial" panose="020B0604020202020204" pitchFamily="34" charset="0"/>
              </a:rPr>
              <a:t>Можгинский</a:t>
            </a:r>
            <a:r>
              <a:rPr lang="ru-RU" sz="3600" dirty="0">
                <a:gradFill flip="none" rotWithShape="1">
                  <a:gsLst>
                    <a:gs pos="0">
                      <a:srgbClr val="061C6F"/>
                    </a:gs>
                    <a:gs pos="31000">
                      <a:srgbClr val="061C6F"/>
                    </a:gs>
                    <a:gs pos="100000">
                      <a:srgbClr val="0094D6"/>
                    </a:gs>
                  </a:gsLst>
                  <a:lin ang="10800000" scaled="1"/>
                  <a:tileRect/>
                </a:gradFill>
                <a:latin typeface="Arial Black" panose="020B0A04020102020204" pitchFamily="34" charset="0"/>
                <a:cs typeface="Arial" panose="020B0604020202020204" pitchFamily="34" charset="0"/>
              </a:rPr>
              <a:t> район Удмуртской Республик» первого созыва в </a:t>
            </a:r>
            <a:r>
              <a:rPr lang="ru-RU" sz="3600" dirty="0" smtClean="0">
                <a:gradFill flip="none" rotWithShape="1">
                  <a:gsLst>
                    <a:gs pos="0">
                      <a:srgbClr val="061C6F"/>
                    </a:gs>
                    <a:gs pos="31000">
                      <a:srgbClr val="061C6F"/>
                    </a:gs>
                    <a:gs pos="100000">
                      <a:srgbClr val="0094D6"/>
                    </a:gs>
                  </a:gsLst>
                  <a:lin ang="10800000" scaled="1"/>
                  <a:tileRect/>
                </a:gradFill>
                <a:latin typeface="Arial Black" panose="020B0A04020102020204" pitchFamily="34" charset="0"/>
                <a:cs typeface="Arial" panose="020B0604020202020204" pitchFamily="34" charset="0"/>
              </a:rPr>
              <a:t>2024 </a:t>
            </a:r>
            <a:r>
              <a:rPr lang="ru-RU" sz="3600" dirty="0">
                <a:gradFill flip="none" rotWithShape="1">
                  <a:gsLst>
                    <a:gs pos="0">
                      <a:srgbClr val="061C6F"/>
                    </a:gs>
                    <a:gs pos="31000">
                      <a:srgbClr val="061C6F"/>
                    </a:gs>
                    <a:gs pos="100000">
                      <a:srgbClr val="0094D6"/>
                    </a:gs>
                  </a:gsLst>
                  <a:lin ang="10800000" scaled="1"/>
                  <a:tileRect/>
                </a:gradFill>
                <a:latin typeface="Arial Black" panose="020B0A04020102020204" pitchFamily="34" charset="0"/>
                <a:cs typeface="Arial" panose="020B0604020202020204" pitchFamily="34" charset="0"/>
              </a:rPr>
              <a:t>году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6078" y="197139"/>
            <a:ext cx="1440160" cy="146002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90902"/>
            <a:ext cx="1152128" cy="151216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4392" y="188640"/>
            <a:ext cx="1512168" cy="14876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68711" y="473945"/>
            <a:ext cx="7873484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endParaRPr lang="en-US" sz="2625" dirty="0">
              <a:solidFill>
                <a:prstClr val="black"/>
              </a:solidFill>
            </a:endParaRPr>
          </a:p>
        </p:txBody>
      </p:sp>
      <p:sp>
        <p:nvSpPr>
          <p:cNvPr id="8" name="Text 0"/>
          <p:cNvSpPr/>
          <p:nvPr/>
        </p:nvSpPr>
        <p:spPr>
          <a:xfrm>
            <a:off x="2068711" y="300038"/>
            <a:ext cx="8016359" cy="4596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endParaRPr lang="en-US" sz="2625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28859" y="206700"/>
            <a:ext cx="75505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09247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2024 год - год семьи </a:t>
            </a:r>
            <a:endParaRPr lang="ru-RU" sz="3600" dirty="0">
              <a:solidFill>
                <a:srgbClr val="092472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2" descr="https://sun9-46.userapi.com/impg/G7tNheSHeua2ojGehUjR4Kuu7zuey7N6OEB10Q/1XVdNSDQmVo.jpg?size=1280x960&amp;quality=95&amp;sign=73acafe43640d3bf02449539770b3a93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064" y="3695011"/>
            <a:ext cx="5157924" cy="29013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sun9-76.userapi.com/impg/gQaRXzK3bIlYyzsNWxpTFQthzbIWSwUIfqcaHA/QUirRoy289w.jpg?size=1280x960&amp;quality=95&amp;sign=0a62c0a83ecfc66b252656bcbb67afd4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364" y="3721839"/>
            <a:ext cx="5076564" cy="28555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sun9-80.userapi.com/impg/UTPAczDjr5o-nTL7YFhfk31xNL7MmbFgCzgV9A/G1AMFlwCck8.jpg?size=1600x1200&amp;quality=95&amp;sign=7723eb80dec5d5035c99629e2834a641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5543" y="998129"/>
            <a:ext cx="4536504" cy="25517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sun9-26.userapi.com/impg/BAISZbqcHzNoyeEQV0FLrdfHmh0QxoACLK12zw/KADI9J5DuLw.jpg?size=2560x1446&amp;quality=95&amp;sign=2cd58ef233d192682d7d7b63e063e4ab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76" y="1059733"/>
            <a:ext cx="4104456" cy="23087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047" y="0"/>
            <a:ext cx="2098834" cy="126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88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5360" y="200774"/>
            <a:ext cx="70631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09247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«Счастливы быть вместе»</a:t>
            </a:r>
            <a:endParaRPr lang="ru-RU" sz="3600" dirty="0">
              <a:solidFill>
                <a:srgbClr val="092472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4" descr="https://sun9-21.userapi.com/impg/saCiu1cMZJOEtyISq3DHeWb8Cuc5F23RUxF2Tg/3miV-VC2v6k.jpg?size=2560x1707&amp;quality=95&amp;sign=44d21bb72b9ca0b94eeea6587b931faa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3409" y="200030"/>
            <a:ext cx="4104456" cy="23087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sun9-12.userapi.com/impg/dl-nP8dDxp4pGNUzl-EDmUiJnZJTV8Do9qIE7w/fYx8zTSu32s.jpg?size=1105x816&amp;quality=95&amp;sign=5157b92b19abced795424f5d707f1a1f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7702" y="4221088"/>
            <a:ext cx="4413420" cy="2481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sun9-32.userapi.com/impg/Nud3YxnNmTxqQZKigu7RltNlPoGTIqQ5x5LkCA/ear6s_jPguI.jpg?size=2560x1707&amp;quality=95&amp;sign=476c70f765797dec4281133d396b4a79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406125"/>
            <a:ext cx="3998674" cy="22559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s://www.mozhga-rayon.ru/upload/iblock/c43/5vt64Ku4rvQ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63" y="4221088"/>
            <a:ext cx="4383300" cy="24692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sun9-76.userapi.com/impg/TxewW8FS0fsxraRtCW_EnjeQFwn54-W-abrBXA/jiCgCHqoKc4.jpg?size=1280x960&amp;quality=95&amp;sign=2cce5618436f524f3111ec4aae8c31bc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988840"/>
            <a:ext cx="4260887" cy="23967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034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07" y="1268760"/>
            <a:ext cx="5210436" cy="34736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36607" y="260648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solidFill>
                  <a:srgbClr val="061C6F"/>
                </a:solidFill>
                <a:latin typeface="Arial Black" panose="020B0A04020102020204" pitchFamily="34" charset="0"/>
              </a:rPr>
              <a:t>Об организации </a:t>
            </a:r>
            <a:r>
              <a:rPr lang="ru-RU" sz="2400" dirty="0">
                <a:solidFill>
                  <a:srgbClr val="061C6F"/>
                </a:solidFill>
                <a:latin typeface="Arial Black" panose="020B0A04020102020204" pitchFamily="34" charset="0"/>
              </a:rPr>
              <a:t>питания в школах Можгинского </a:t>
            </a:r>
            <a:r>
              <a:rPr lang="ru-RU" sz="2400" dirty="0" smtClean="0">
                <a:solidFill>
                  <a:srgbClr val="061C6F"/>
                </a:solidFill>
                <a:latin typeface="Arial Black" panose="020B0A04020102020204" pitchFamily="34" charset="0"/>
              </a:rPr>
              <a:t>района</a:t>
            </a:r>
            <a:endParaRPr lang="ru-RU" sz="2400" dirty="0">
              <a:solidFill>
                <a:srgbClr val="061C6F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60" y="2276872"/>
            <a:ext cx="6165791" cy="41105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91992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48708" y="385145"/>
            <a:ext cx="7873484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endParaRPr lang="en-US" sz="2625" dirty="0">
              <a:solidFill>
                <a:prstClr val="black"/>
              </a:solidFill>
            </a:endParaRPr>
          </a:p>
        </p:txBody>
      </p:sp>
      <p:sp>
        <p:nvSpPr>
          <p:cNvPr id="8" name="Text 0"/>
          <p:cNvSpPr/>
          <p:nvPr/>
        </p:nvSpPr>
        <p:spPr>
          <a:xfrm>
            <a:off x="2068711" y="300038"/>
            <a:ext cx="8016359" cy="4596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endParaRPr lang="en-US" sz="2625" dirty="0">
              <a:solidFill>
                <a:prstClr val="black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1344" y="114219"/>
            <a:ext cx="98907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061C6F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Выездные сессии Совета </a:t>
            </a:r>
            <a:r>
              <a:rPr lang="ru-RU" sz="3600" dirty="0">
                <a:solidFill>
                  <a:srgbClr val="061C6F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депутатов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047" y="0"/>
            <a:ext cx="2098834" cy="1266311"/>
          </a:xfrm>
          <a:prstGeom prst="rect">
            <a:avLst/>
          </a:prstGeom>
        </p:spPr>
      </p:pic>
      <p:pic>
        <p:nvPicPr>
          <p:cNvPr id="1028" name="Picture 4" descr="https://sun9-42.userapi.com/impg/c2uOaKRb1z1JKfv9W71jfYawv_Z0sdFGOqk7lw/wO4cdemlwrA.jpg?size=2560x1707&amp;quality=95&amp;sign=b15af45f9717177c853c8c2c55c868d0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739" y="1041752"/>
            <a:ext cx="3632607" cy="24222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un9-71.userapi.com/impg/WIqSc38fuEoZFefgChzi4P8U50Ui7DSaL73LgA/b0vqEhzl9D8.jpg?size=1280x720&amp;quality=95&amp;sign=13e6e80dc7137a644d7bbec6beb0fdb7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560" y="3648171"/>
            <a:ext cx="5488973" cy="30875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sun9-33.userapi.com/impg/wlRsqANGfLCnlJfhFwpVi5GOQQlvlJAKzb0o3g/vZzCPNhhOh0.jpg?size=2560x1707&amp;quality=95&amp;sign=c9f193d5a21ee3ccb2c9a902f0bc8734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137" y="831427"/>
            <a:ext cx="3982413" cy="26554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s://sun9-28.userapi.com/impg/NRISD-MuEOZkpBowPzJsV7TiHeyBlcN3as3lWQ/wPKeiyxoTXk.jpg?size=2560x1707&amp;quality=95&amp;sign=e42d73a94d364b7ead8dd6106951ad68&amp;type=albu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2" y="3648171"/>
            <a:ext cx="4630417" cy="30875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16200000">
            <a:off x="-2061962" y="3773585"/>
            <a:ext cx="4802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Выездная сессия в деревне Ныша 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16200000">
            <a:off x="3120545" y="3504838"/>
            <a:ext cx="6336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Выездная сессия в деревне Старый Березняк 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05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055440" y="82400"/>
            <a:ext cx="10225136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ru-RU" sz="3600" b="1" dirty="0" smtClean="0">
                <a:solidFill>
                  <a:srgbClr val="061C6F"/>
                </a:solidFill>
                <a:latin typeface="Franklin Gothic Medium" panose="020B0603020102020204" pitchFamily="34" charset="0"/>
                <a:ea typeface="Arial Bold" pitchFamily="34" charset="-122"/>
              </a:rPr>
              <a:t>Рабочие органы Совета депутатов</a:t>
            </a:r>
            <a:endParaRPr lang="en-US" sz="3600" dirty="0">
              <a:solidFill>
                <a:srgbClr val="061C6F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1988344" y="1982391"/>
            <a:ext cx="7107453" cy="225028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  <a:spcAft>
                <a:spcPts val="1406"/>
              </a:spcAft>
            </a:pPr>
            <a:endParaRPr lang="en-US" sz="1969" dirty="0"/>
          </a:p>
        </p:txBody>
      </p:sp>
      <p:pic>
        <p:nvPicPr>
          <p:cNvPr id="52230" name="Picture 6" descr="https://vk.com/images/blank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9852" y="-127993"/>
            <a:ext cx="8930" cy="8930"/>
          </a:xfrm>
          <a:prstGeom prst="rect">
            <a:avLst/>
          </a:prstGeom>
          <a:noFill/>
        </p:spPr>
      </p:pic>
      <p:pic>
        <p:nvPicPr>
          <p:cNvPr id="52234" name="Picture 10" descr="https://sun9-17.userapi.com/impf/JZYo3vuGCFWcy2n7r9PI3I1St3kcDQ-TzR2K-A/nHjTrSSuHio.jpg?size=1280x960&amp;quality=95&amp;sign=53e4126d9ab2cd5fe61f0d4423aa1c25&amp;type=albu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796" y="736300"/>
            <a:ext cx="3816424" cy="28623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218" name="Picture 2" descr="https://sun9-71.userapi.com/impg/DDS2_X14U0qYVx1NKdAlWG8i2G3bBm1NQCwoDw/ZuMUVGg-bT8.jpg?size=1600x1066&amp;quality=95&amp;sign=5b4b4e291e38a6022a1578dfa613c319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888" y="1495909"/>
            <a:ext cx="6937681" cy="46222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047" y="0"/>
            <a:ext cx="2098834" cy="1266311"/>
          </a:xfrm>
          <a:prstGeom prst="rect">
            <a:avLst/>
          </a:prstGeom>
        </p:spPr>
      </p:pic>
      <p:pic>
        <p:nvPicPr>
          <p:cNvPr id="9" name="Picture 8" descr="https://sun9-45.userapi.com/impg/orNvmDtnoH63qZw9CdfytiMcBkCJC-Vksfj7JQ/snMnyyz27Ok.jpg?size=1280x960&amp;quality=95&amp;sign=53655f3ebe74e7ef83d43d74fbe0399b&amp;type=albu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96" y="3789040"/>
            <a:ext cx="3816424" cy="28623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339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83432" y="282882"/>
            <a:ext cx="10585176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ru-RU" sz="3600" b="1" dirty="0" smtClean="0">
                <a:solidFill>
                  <a:srgbClr val="061C6F"/>
                </a:solidFill>
                <a:latin typeface="Franklin Gothic Medium" panose="020B0603020102020204" pitchFamily="34" charset="0"/>
                <a:ea typeface="Arial Bold" pitchFamily="34" charset="-122"/>
              </a:rPr>
              <a:t>Состав молодежного </a:t>
            </a:r>
            <a:r>
              <a:rPr lang="ru-RU" sz="3600" b="1" dirty="0">
                <a:solidFill>
                  <a:srgbClr val="061C6F"/>
                </a:solidFill>
                <a:latin typeface="Franklin Gothic Medium" panose="020B0603020102020204" pitchFamily="34" charset="0"/>
                <a:ea typeface="Arial Bold" pitchFamily="34" charset="-122"/>
              </a:rPr>
              <a:t>парламента</a:t>
            </a:r>
            <a:endParaRPr lang="en-US" sz="3600" dirty="0">
              <a:solidFill>
                <a:srgbClr val="061C6F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47108" name="AutoShape 4" descr="n2gLWyfp9G8.jpg"/>
          <p:cNvSpPr>
            <a:spLocks noChangeAspect="1" noChangeArrowheads="1"/>
          </p:cNvSpPr>
          <p:nvPr/>
        </p:nvSpPr>
        <p:spPr bwMode="auto">
          <a:xfrm>
            <a:off x="1669852" y="-135434"/>
            <a:ext cx="285750" cy="285751"/>
          </a:xfrm>
          <a:prstGeom prst="rect">
            <a:avLst/>
          </a:prstGeom>
          <a:noFill/>
        </p:spPr>
        <p:txBody>
          <a:bodyPr vert="horz" wrap="square" lIns="85725" tIns="42863" rIns="85725" bIns="42863" numCol="1" anchor="t" anchorCtr="0" compatLnSpc="1">
            <a:prstTxWarp prst="textNoShape">
              <a:avLst/>
            </a:prstTxWarp>
          </a:bodyPr>
          <a:lstStyle/>
          <a:p>
            <a:endParaRPr lang="ru-RU" sz="1688"/>
          </a:p>
        </p:txBody>
      </p:sp>
      <p:sp>
        <p:nvSpPr>
          <p:cNvPr id="47110" name="AutoShape 6" descr="n2gLWyfp9G8.jpg"/>
          <p:cNvSpPr>
            <a:spLocks noChangeAspect="1" noChangeArrowheads="1"/>
          </p:cNvSpPr>
          <p:nvPr/>
        </p:nvSpPr>
        <p:spPr bwMode="auto">
          <a:xfrm>
            <a:off x="1669852" y="-135434"/>
            <a:ext cx="285750" cy="285751"/>
          </a:xfrm>
          <a:prstGeom prst="rect">
            <a:avLst/>
          </a:prstGeom>
          <a:noFill/>
        </p:spPr>
        <p:txBody>
          <a:bodyPr vert="horz" wrap="square" lIns="85725" tIns="42863" rIns="85725" bIns="42863" numCol="1" anchor="t" anchorCtr="0" compatLnSpc="1">
            <a:prstTxWarp prst="textNoShape">
              <a:avLst/>
            </a:prstTxWarp>
          </a:bodyPr>
          <a:lstStyle/>
          <a:p>
            <a:endParaRPr lang="ru-RU" sz="1688"/>
          </a:p>
        </p:txBody>
      </p:sp>
      <p:pic>
        <p:nvPicPr>
          <p:cNvPr id="4098" name="Picture 2" descr="https://sun9-27.userapi.com/impg/VBw4kFFn3Iuq8qOfYEGjxJovmkhF4ECC4SIy6g/DVEoPFiSd5s.jpg?size=2560x1219&amp;quality=95&amp;sign=f5b07f01dab2722e9bfefd253f41b7d1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380" y="1137264"/>
            <a:ext cx="11372890" cy="54154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047" y="0"/>
            <a:ext cx="2098834" cy="126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87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 noChangeArrowheads="1"/>
          </p:cNvPicPr>
          <p:nvPr/>
        </p:nvPicPr>
        <p:blipFill rotWithShape="1">
          <a:blip r:embed="rId2"/>
          <a:srcRect l="10322" t="34514"/>
          <a:stretch/>
        </p:blipFill>
        <p:spPr bwMode="auto">
          <a:xfrm>
            <a:off x="407368" y="1282228"/>
            <a:ext cx="11017224" cy="53614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2063552" y="260648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61C6F"/>
                </a:solidFill>
                <a:latin typeface="Franklin Gothic Medium" panose="020B0603020102020204" pitchFamily="34" charset="0"/>
                <a:ea typeface="Arial Bold" pitchFamily="34" charset="-122"/>
              </a:rPr>
              <a:t>Состав </a:t>
            </a:r>
            <a:r>
              <a:rPr lang="ru-RU" sz="3600" b="1" dirty="0">
                <a:solidFill>
                  <a:srgbClr val="061C6F"/>
                </a:solidFill>
                <a:latin typeface="Franklin Gothic Medium" panose="020B0603020102020204" pitchFamily="34" charset="0"/>
                <a:ea typeface="Arial Bold" pitchFamily="34" charset="-122"/>
              </a:rPr>
              <a:t>Общественного Совета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047" y="0"/>
            <a:ext cx="2098834" cy="126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0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5649"/>
          <a:ext cx="9144000" cy="6009149"/>
          <a:chOff x="0" y="865649"/>
          <a:chExt cx="9144000" cy="6009149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27F0DE6-A04B-4BCC-9B0F-23C7426848F7}"/>
              </a:ext>
            </a:extLst>
          </p:cNvPr>
          <p:cNvSpPr txBox="1"/>
          <p:nvPr/>
        </p:nvSpPr>
        <p:spPr>
          <a:xfrm>
            <a:off x="263352" y="294250"/>
            <a:ext cx="9744744" cy="6463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ru-RU" sz="3600" spc="-150" dirty="0">
                <a:solidFill>
                  <a:srgbClr val="C00000"/>
                </a:solidFill>
                <a:latin typeface="Franklin Gothic Medium Cond" panose="020B0606030402020204" pitchFamily="34" charset="0"/>
              </a:rPr>
              <a:t>Наказы избирателей </a:t>
            </a:r>
            <a:r>
              <a:rPr lang="ru-RU" sz="3600" spc="-150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депутатам Райсовета</a:t>
            </a:r>
            <a:endParaRPr lang="ru-RU" sz="3600" spc="-150" dirty="0">
              <a:solidFill>
                <a:srgbClr val="002060"/>
              </a:solidFill>
              <a:latin typeface="Franklin Gothic Medium Cond" panose="020B0606030402020204" pitchFamily="34" charset="0"/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E984AC9D-4344-4E51-A132-45D80F368024}"/>
              </a:ext>
            </a:extLst>
          </p:cNvPr>
          <p:cNvGrpSpPr/>
          <p:nvPr/>
        </p:nvGrpSpPr>
        <p:grpSpPr>
          <a:xfrm>
            <a:off x="263105" y="1236543"/>
            <a:ext cx="2132925" cy="1394538"/>
            <a:chOff x="10091040" y="1103190"/>
            <a:chExt cx="2132925" cy="1394538"/>
          </a:xfrm>
        </p:grpSpPr>
        <p:sp>
          <p:nvSpPr>
            <p:cNvPr id="28" name="Google Shape;144;p3">
              <a:extLst>
                <a:ext uri="{FF2B5EF4-FFF2-40B4-BE49-F238E27FC236}">
                  <a16:creationId xmlns:a16="http://schemas.microsoft.com/office/drawing/2014/main" id="{DB3F504A-5D2D-46CB-848F-351B100A7484}"/>
                </a:ext>
              </a:extLst>
            </p:cNvPr>
            <p:cNvSpPr txBox="1"/>
            <p:nvPr/>
          </p:nvSpPr>
          <p:spPr>
            <a:xfrm>
              <a:off x="10716708" y="1103190"/>
              <a:ext cx="1033791" cy="9232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400"/>
                <a:buFont typeface="Arial"/>
                <a:buNone/>
              </a:pPr>
              <a:r>
                <a:rPr lang="ru-RU" sz="5400" b="1" dirty="0">
                  <a:solidFill>
                    <a:srgbClr val="C00000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44</a:t>
              </a:r>
              <a:endParaRPr sz="1400" b="1" i="0" u="none" strike="noStrike" cap="none" dirty="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30" name="Google Shape;145;p3">
              <a:extLst>
                <a:ext uri="{FF2B5EF4-FFF2-40B4-BE49-F238E27FC236}">
                  <a16:creationId xmlns:a16="http://schemas.microsoft.com/office/drawing/2014/main" id="{EB8A949C-C660-4FF5-8FBC-9928249476D8}"/>
                </a:ext>
              </a:extLst>
            </p:cNvPr>
            <p:cNvSpPr txBox="1"/>
            <p:nvPr/>
          </p:nvSpPr>
          <p:spPr>
            <a:xfrm>
              <a:off x="10091040" y="1912993"/>
              <a:ext cx="2132925" cy="5847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ru-RU" sz="1600" b="1" i="0" u="none" strike="noStrike" cap="none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rPr>
                <a:t>НАКАЗА ИСПОЛНЕНО</a:t>
              </a:r>
              <a:endParaRPr sz="1600" b="0" i="0" u="none" strike="noStrike" cap="none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FA5929D8-FED9-415B-9FE2-90A3C6BCA2AB}"/>
              </a:ext>
            </a:extLst>
          </p:cNvPr>
          <p:cNvGrpSpPr/>
          <p:nvPr/>
        </p:nvGrpSpPr>
        <p:grpSpPr>
          <a:xfrm>
            <a:off x="10131732" y="5175722"/>
            <a:ext cx="1483982" cy="1386917"/>
            <a:chOff x="10619296" y="3228809"/>
            <a:chExt cx="1483982" cy="1386917"/>
          </a:xfrm>
        </p:grpSpPr>
        <p:sp>
          <p:nvSpPr>
            <p:cNvPr id="31" name="Google Shape;144;p3">
              <a:extLst>
                <a:ext uri="{FF2B5EF4-FFF2-40B4-BE49-F238E27FC236}">
                  <a16:creationId xmlns:a16="http://schemas.microsoft.com/office/drawing/2014/main" id="{D39F09ED-6E7F-457C-A0C5-F64CA60F54E2}"/>
                </a:ext>
              </a:extLst>
            </p:cNvPr>
            <p:cNvSpPr txBox="1"/>
            <p:nvPr/>
          </p:nvSpPr>
          <p:spPr>
            <a:xfrm>
              <a:off x="10619296" y="3228809"/>
              <a:ext cx="1443174" cy="9232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400"/>
                <a:buFont typeface="Arial"/>
                <a:buNone/>
              </a:pPr>
              <a:r>
                <a:rPr lang="ru-RU" sz="5400" b="1" dirty="0">
                  <a:solidFill>
                    <a:srgbClr val="C00000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20</a:t>
              </a:r>
              <a:r>
                <a:rPr lang="en-US" sz="5400" b="1" dirty="0">
                  <a:solidFill>
                    <a:srgbClr val="C00000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,</a:t>
              </a:r>
              <a:r>
                <a:rPr lang="ru-RU" sz="5400" b="1" dirty="0">
                  <a:solidFill>
                    <a:srgbClr val="C00000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6</a:t>
              </a:r>
              <a:endParaRPr sz="1400" b="1" i="0" u="none" strike="noStrike" cap="none" dirty="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32" name="Google Shape;144;p3">
              <a:extLst>
                <a:ext uri="{FF2B5EF4-FFF2-40B4-BE49-F238E27FC236}">
                  <a16:creationId xmlns:a16="http://schemas.microsoft.com/office/drawing/2014/main" id="{2D2C538D-E672-4FB3-9529-E7821660BB9E}"/>
                </a:ext>
              </a:extLst>
            </p:cNvPr>
            <p:cNvSpPr txBox="1"/>
            <p:nvPr/>
          </p:nvSpPr>
          <p:spPr>
            <a:xfrm>
              <a:off x="10658497" y="3692437"/>
              <a:ext cx="1444781" cy="9232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400"/>
                <a:buFont typeface="Arial"/>
                <a:buNone/>
              </a:pPr>
              <a:r>
                <a:rPr lang="ru-RU" sz="2800" b="1" dirty="0">
                  <a:solidFill>
                    <a:srgbClr val="C00000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МЛН</a:t>
              </a:r>
              <a:r>
                <a:rPr lang="ru-RU" sz="5400" b="1" dirty="0">
                  <a:solidFill>
                    <a:srgbClr val="C00000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 </a:t>
              </a:r>
              <a:endParaRPr sz="1400" b="1" i="0" u="none" strike="noStrike" cap="none" dirty="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pic>
          <p:nvPicPr>
            <p:cNvPr id="33" name="Рисунок 32">
              <a:extLst>
                <a:ext uri="{FF2B5EF4-FFF2-40B4-BE49-F238E27FC236}">
                  <a16:creationId xmlns:a16="http://schemas.microsoft.com/office/drawing/2014/main" id="{33540B90-F267-420B-8A12-27ACD84DB0A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15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0887" y="4144139"/>
              <a:ext cx="557993" cy="422546"/>
            </a:xfrm>
            <a:prstGeom prst="rect">
              <a:avLst/>
            </a:prstGeom>
          </p:spPr>
        </p:pic>
      </p:grp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DC1B03F6-4158-41C3-8688-DC21737B42E7}"/>
              </a:ext>
            </a:extLst>
          </p:cNvPr>
          <p:cNvGrpSpPr/>
          <p:nvPr/>
        </p:nvGrpSpPr>
        <p:grpSpPr>
          <a:xfrm>
            <a:off x="2278128" y="1008000"/>
            <a:ext cx="3086652" cy="1872000"/>
            <a:chOff x="1922811" y="1050464"/>
            <a:chExt cx="3086652" cy="1910044"/>
          </a:xfrm>
        </p:grpSpPr>
        <p:pic>
          <p:nvPicPr>
            <p:cNvPr id="20" name="Picture 2" descr="E:\YandexDisk\Компьютер CAB407-2\Рабочий стол\Пазял\Навес_.jpg">
              <a:extLst>
                <a:ext uri="{FF2B5EF4-FFF2-40B4-BE49-F238E27FC236}">
                  <a16:creationId xmlns:a16="http://schemas.microsoft.com/office/drawing/2014/main" id="{743AA872-AC82-456A-B7BC-114CFA28E4E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6" t="21771" r="11542" b="2756"/>
            <a:stretch/>
          </p:blipFill>
          <p:spPr bwMode="auto">
            <a:xfrm>
              <a:off x="1922811" y="1078280"/>
              <a:ext cx="2825660" cy="1872000"/>
            </a:xfrm>
            <a:prstGeom prst="roundRect">
              <a:avLst>
                <a:gd name="adj" fmla="val 9359"/>
              </a:avLst>
            </a:prstGeom>
            <a:ln>
              <a:solidFill>
                <a:srgbClr val="002060"/>
              </a:solidFill>
            </a:ln>
            <a:effectLst>
              <a:softEdge rad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DA2F3AE7-1E39-40E7-9D09-947A42B4FD22}"/>
                </a:ext>
              </a:extLst>
            </p:cNvPr>
            <p:cNvSpPr txBox="1"/>
            <p:nvPr/>
          </p:nvSpPr>
          <p:spPr>
            <a:xfrm rot="16200000">
              <a:off x="3900553" y="1851597"/>
              <a:ext cx="19100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>
                  <a:solidFill>
                    <a:srgbClr val="002060"/>
                  </a:solidFill>
                  <a:latin typeface="Franklin Gothic Medium Cond" panose="020B0606030402020204" pitchFamily="34" charset="0"/>
                </a:rPr>
                <a:t>НАВЕС С ТРЕНАЖЕРАМИ</a:t>
              </a:r>
            </a:p>
          </p:txBody>
        </p:sp>
      </p:grp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9C3F12D2-5C44-4729-9455-ABD2003140A0}"/>
              </a:ext>
            </a:extLst>
          </p:cNvPr>
          <p:cNvGrpSpPr/>
          <p:nvPr/>
        </p:nvGrpSpPr>
        <p:grpSpPr>
          <a:xfrm>
            <a:off x="4014593" y="2952000"/>
            <a:ext cx="3889402" cy="1908000"/>
            <a:chOff x="4531166" y="2994470"/>
            <a:chExt cx="3889402" cy="1903982"/>
          </a:xfrm>
        </p:grpSpPr>
        <p:pic>
          <p:nvPicPr>
            <p:cNvPr id="21" name="Рисунок 20">
              <a:extLst>
                <a:ext uri="{FF2B5EF4-FFF2-40B4-BE49-F238E27FC236}">
                  <a16:creationId xmlns:a16="http://schemas.microsoft.com/office/drawing/2014/main" id="{C18F746B-46AF-4898-B3B2-393C322880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82" t="21823" r="2565" b="-1"/>
            <a:stretch/>
          </p:blipFill>
          <p:spPr>
            <a:xfrm>
              <a:off x="4806168" y="2994470"/>
              <a:ext cx="3614400" cy="1872001"/>
            </a:xfrm>
            <a:prstGeom prst="roundRect">
              <a:avLst>
                <a:gd name="adj" fmla="val 9359"/>
              </a:avLst>
            </a:prstGeom>
            <a:ln>
              <a:solidFill>
                <a:srgbClr val="002060"/>
              </a:solidFill>
            </a:ln>
            <a:effectLst>
              <a:softEdge rad="0"/>
            </a:effectLst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F34CFF5A-5F6E-452C-A44F-B17A8CD4CF92}"/>
                </a:ext>
              </a:extLst>
            </p:cNvPr>
            <p:cNvSpPr txBox="1"/>
            <p:nvPr/>
          </p:nvSpPr>
          <p:spPr>
            <a:xfrm rot="16200000">
              <a:off x="3749055" y="3808563"/>
              <a:ext cx="18720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>
                  <a:solidFill>
                    <a:srgbClr val="002060"/>
                  </a:solidFill>
                  <a:latin typeface="Franklin Gothic Medium Cond" panose="020B0606030402020204" pitchFamily="34" charset="0"/>
                </a:rPr>
                <a:t>ЛЕСТНИЧНЫЙ МАРШ</a:t>
              </a: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01D5BFF8-545C-43AE-8D1E-E14C38F10FA5}"/>
              </a:ext>
            </a:extLst>
          </p:cNvPr>
          <p:cNvGrpSpPr/>
          <p:nvPr/>
        </p:nvGrpSpPr>
        <p:grpSpPr>
          <a:xfrm>
            <a:off x="6548041" y="4896000"/>
            <a:ext cx="3125993" cy="1872000"/>
            <a:chOff x="6548041" y="4951108"/>
            <a:chExt cx="3125993" cy="1874608"/>
          </a:xfrm>
        </p:grpSpPr>
        <p:pic>
          <p:nvPicPr>
            <p:cNvPr id="25" name="Рисунок 24">
              <a:extLst>
                <a:ext uri="{FF2B5EF4-FFF2-40B4-BE49-F238E27FC236}">
                  <a16:creationId xmlns:a16="http://schemas.microsoft.com/office/drawing/2014/main" id="{FFC68EB8-3388-48E1-9029-ACA971AA371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8374" y="4951108"/>
              <a:ext cx="2825660" cy="1872000"/>
            </a:xfrm>
            <a:prstGeom prst="roundRect">
              <a:avLst>
                <a:gd name="adj" fmla="val 9359"/>
              </a:avLst>
            </a:prstGeom>
            <a:ln>
              <a:solidFill>
                <a:srgbClr val="002060"/>
              </a:solidFill>
            </a:ln>
            <a:effectLst>
              <a:softEdge rad="0"/>
            </a:effectLst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1788488-486E-46DB-B99E-9860A2C3D1F9}"/>
                </a:ext>
              </a:extLst>
            </p:cNvPr>
            <p:cNvSpPr txBox="1"/>
            <p:nvPr/>
          </p:nvSpPr>
          <p:spPr>
            <a:xfrm rot="16200000">
              <a:off x="5765930" y="5735827"/>
              <a:ext cx="18720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>
                  <a:solidFill>
                    <a:srgbClr val="002060"/>
                  </a:solidFill>
                  <a:latin typeface="Franklin Gothic Medium Cond" panose="020B0606030402020204" pitchFamily="34" charset="0"/>
                </a:rPr>
                <a:t>УЛИЧНОЕ ОСВЕЩЕНИЕ</a:t>
              </a: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1E48502E-8E62-4CB9-9C4B-B1166F7370B8}"/>
              </a:ext>
            </a:extLst>
          </p:cNvPr>
          <p:cNvGrpSpPr/>
          <p:nvPr/>
        </p:nvGrpSpPr>
        <p:grpSpPr>
          <a:xfrm>
            <a:off x="7943416" y="2952000"/>
            <a:ext cx="3888257" cy="1872000"/>
            <a:chOff x="8230473" y="2985467"/>
            <a:chExt cx="3888257" cy="1879620"/>
          </a:xfrm>
        </p:grpSpPr>
        <p:pic>
          <p:nvPicPr>
            <p:cNvPr id="23" name="Рисунок 22">
              <a:extLst>
                <a:ext uri="{FF2B5EF4-FFF2-40B4-BE49-F238E27FC236}">
                  <a16:creationId xmlns:a16="http://schemas.microsoft.com/office/drawing/2014/main" id="{69703B05-9B3A-444C-AC14-545959FE84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666" b="5190"/>
            <a:stretch/>
          </p:blipFill>
          <p:spPr>
            <a:xfrm>
              <a:off x="8504330" y="2993087"/>
              <a:ext cx="3614400" cy="1872000"/>
            </a:xfrm>
            <a:prstGeom prst="roundRect">
              <a:avLst>
                <a:gd name="adj" fmla="val 9359"/>
              </a:avLst>
            </a:prstGeom>
            <a:ln>
              <a:solidFill>
                <a:srgbClr val="002060"/>
              </a:solidFill>
            </a:ln>
            <a:effectLst>
              <a:softEdge rad="0"/>
            </a:effectLst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10E3516-E029-4D60-9FE5-2BC569628E97}"/>
                </a:ext>
              </a:extLst>
            </p:cNvPr>
            <p:cNvSpPr txBox="1"/>
            <p:nvPr/>
          </p:nvSpPr>
          <p:spPr>
            <a:xfrm rot="16200000">
              <a:off x="7448362" y="3767578"/>
              <a:ext cx="18720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>
                  <a:solidFill>
                    <a:srgbClr val="002060"/>
                  </a:solidFill>
                  <a:latin typeface="Franklin Gothic Medium Cond" panose="020B0606030402020204" pitchFamily="34" charset="0"/>
                </a:rPr>
                <a:t>БЕГОВАЯ ДОРОЖКА</a:t>
              </a:r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ABAAD4A3-6811-47BB-BF96-87A2C3551325}"/>
              </a:ext>
            </a:extLst>
          </p:cNvPr>
          <p:cNvGrpSpPr/>
          <p:nvPr/>
        </p:nvGrpSpPr>
        <p:grpSpPr>
          <a:xfrm>
            <a:off x="336640" y="4896000"/>
            <a:ext cx="3112120" cy="1908000"/>
            <a:chOff x="336640" y="4924189"/>
            <a:chExt cx="3112120" cy="1908000"/>
          </a:xfrm>
        </p:grpSpPr>
        <p:pic>
          <p:nvPicPr>
            <p:cNvPr id="26" name="Рисунок 25">
              <a:extLst>
                <a:ext uri="{FF2B5EF4-FFF2-40B4-BE49-F238E27FC236}">
                  <a16:creationId xmlns:a16="http://schemas.microsoft.com/office/drawing/2014/main" id="{432C6859-A896-4F36-ABAA-F23DCB4E51A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100" y="4925277"/>
              <a:ext cx="2825660" cy="1872000"/>
            </a:xfrm>
            <a:prstGeom prst="roundRect">
              <a:avLst>
                <a:gd name="adj" fmla="val 9359"/>
              </a:avLst>
            </a:prstGeom>
            <a:ln>
              <a:solidFill>
                <a:srgbClr val="002060"/>
              </a:solidFill>
            </a:ln>
            <a:effectLst>
              <a:softEdge rad="0"/>
            </a:effectLst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FA63948-C87E-49E3-96E3-BDF4C458712D}"/>
                </a:ext>
              </a:extLst>
            </p:cNvPr>
            <p:cNvSpPr txBox="1"/>
            <p:nvPr/>
          </p:nvSpPr>
          <p:spPr>
            <a:xfrm rot="16200000">
              <a:off x="-463471" y="5724300"/>
              <a:ext cx="19080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>
                  <a:solidFill>
                    <a:srgbClr val="002060"/>
                  </a:solidFill>
                  <a:latin typeface="Franklin Gothic Medium Cond" panose="020B0606030402020204" pitchFamily="34" charset="0"/>
                </a:rPr>
                <a:t>ОГРАЖДЕНИЕ КЛАДБИЩА</a:t>
              </a:r>
            </a:p>
          </p:txBody>
        </p:sp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1A83DE93-FDED-4935-AA3F-BDA21E535470}"/>
              </a:ext>
            </a:extLst>
          </p:cNvPr>
          <p:cNvGrpSpPr/>
          <p:nvPr/>
        </p:nvGrpSpPr>
        <p:grpSpPr>
          <a:xfrm>
            <a:off x="5512127" y="1008000"/>
            <a:ext cx="3089012" cy="1908000"/>
            <a:chOff x="5467912" y="1013156"/>
            <a:chExt cx="3089012" cy="1912149"/>
          </a:xfrm>
        </p:grpSpPr>
        <p:pic>
          <p:nvPicPr>
            <p:cNvPr id="22" name="Picture 2" descr="E:\YandexDisk\Компьютер CAB407-2\Рабочий стол\Уча\ДИК Б.Уча ФКГС_01_.jpg">
              <a:extLst>
                <a:ext uri="{FF2B5EF4-FFF2-40B4-BE49-F238E27FC236}">
                  <a16:creationId xmlns:a16="http://schemas.microsoft.com/office/drawing/2014/main" id="{5BB56041-D90C-489C-BB2D-3A9282A2486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67912" y="1013156"/>
              <a:ext cx="2825660" cy="1872000"/>
            </a:xfrm>
            <a:prstGeom prst="roundRect">
              <a:avLst>
                <a:gd name="adj" fmla="val 9359"/>
              </a:avLst>
            </a:prstGeom>
            <a:ln>
              <a:solidFill>
                <a:srgbClr val="002060"/>
              </a:solidFill>
            </a:ln>
            <a:effectLst>
              <a:softEdge rad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B64F8F8-B095-43A8-B839-5B4A3658EF11}"/>
                </a:ext>
              </a:extLst>
            </p:cNvPr>
            <p:cNvSpPr txBox="1"/>
            <p:nvPr/>
          </p:nvSpPr>
          <p:spPr>
            <a:xfrm rot="16200000">
              <a:off x="7467036" y="1835416"/>
              <a:ext cx="18720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>
                  <a:solidFill>
                    <a:srgbClr val="002060"/>
                  </a:solidFill>
                  <a:latin typeface="Franklin Gothic Medium Cond" panose="020B0606030402020204" pitchFamily="34" charset="0"/>
                </a:rPr>
                <a:t>ИГРОВОЙ КОМПЛЕКС</a:t>
              </a: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2E498431-2CD3-49C8-BD4E-46B0F8EBF78D}"/>
              </a:ext>
            </a:extLst>
          </p:cNvPr>
          <p:cNvGrpSpPr/>
          <p:nvPr/>
        </p:nvGrpSpPr>
        <p:grpSpPr>
          <a:xfrm>
            <a:off x="8750054" y="1008000"/>
            <a:ext cx="3081619" cy="1872000"/>
            <a:chOff x="8993629" y="1047881"/>
            <a:chExt cx="3081619" cy="1878580"/>
          </a:xfrm>
        </p:grpSpPr>
        <p:pic>
          <p:nvPicPr>
            <p:cNvPr id="24" name="Рисунок 23">
              <a:extLst>
                <a:ext uri="{FF2B5EF4-FFF2-40B4-BE49-F238E27FC236}">
                  <a16:creationId xmlns:a16="http://schemas.microsoft.com/office/drawing/2014/main" id="{97536399-146E-40D6-8C4D-B56C4DE0A6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93629" y="1054461"/>
              <a:ext cx="2825660" cy="1872000"/>
            </a:xfrm>
            <a:prstGeom prst="roundRect">
              <a:avLst>
                <a:gd name="adj" fmla="val 9359"/>
              </a:avLst>
            </a:prstGeom>
            <a:ln>
              <a:solidFill>
                <a:srgbClr val="002060"/>
              </a:solidFill>
            </a:ln>
            <a:effectLst>
              <a:softEdge rad="0"/>
            </a:effectLst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3FAE0FC-482F-4F29-B09F-639FDFA26EC9}"/>
                </a:ext>
              </a:extLst>
            </p:cNvPr>
            <p:cNvSpPr txBox="1"/>
            <p:nvPr/>
          </p:nvSpPr>
          <p:spPr>
            <a:xfrm rot="16200000">
              <a:off x="10985360" y="1829992"/>
              <a:ext cx="18720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>
                  <a:solidFill>
                    <a:srgbClr val="002060"/>
                  </a:solidFill>
                  <a:latin typeface="Franklin Gothic Medium Cond" panose="020B0606030402020204" pitchFamily="34" charset="0"/>
                </a:rPr>
                <a:t>ПЕШЕХОДНАЯ ДОРОЖКА</a:t>
              </a:r>
            </a:p>
          </p:txBody>
        </p:sp>
      </p:grp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CEDB2162-5655-44F9-BDCB-92A466445B74}"/>
              </a:ext>
            </a:extLst>
          </p:cNvPr>
          <p:cNvGrpSpPr/>
          <p:nvPr/>
        </p:nvGrpSpPr>
        <p:grpSpPr>
          <a:xfrm>
            <a:off x="336641" y="2952000"/>
            <a:ext cx="3614320" cy="1908000"/>
            <a:chOff x="336641" y="2970427"/>
            <a:chExt cx="3614320" cy="1908000"/>
          </a:xfrm>
        </p:grpSpPr>
        <p:pic>
          <p:nvPicPr>
            <p:cNvPr id="27" name="Picture 3" descr="E:\YandexDisk\Компьютер CAB407-2\Рабочий стол\Уча\ИБ 2023 Б.Уча_02_.jpg">
              <a:extLst>
                <a:ext uri="{FF2B5EF4-FFF2-40B4-BE49-F238E27FC236}">
                  <a16:creationId xmlns:a16="http://schemas.microsoft.com/office/drawing/2014/main" id="{17447F1A-B3E7-4268-BAEA-AC2195CD305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045" b="2483"/>
            <a:stretch/>
          </p:blipFill>
          <p:spPr bwMode="auto">
            <a:xfrm>
              <a:off x="644418" y="2984338"/>
              <a:ext cx="3306543" cy="1872000"/>
            </a:xfrm>
            <a:prstGeom prst="roundRect">
              <a:avLst>
                <a:gd name="adj" fmla="val 9359"/>
              </a:avLst>
            </a:prstGeom>
            <a:ln>
              <a:solidFill>
                <a:srgbClr val="002060"/>
              </a:solidFill>
            </a:ln>
            <a:effectLst>
              <a:softEdge rad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5CC0EC4-1AEB-484F-9A5F-4EF5F8E7F205}"/>
                </a:ext>
              </a:extLst>
            </p:cNvPr>
            <p:cNvSpPr txBox="1"/>
            <p:nvPr/>
          </p:nvSpPr>
          <p:spPr>
            <a:xfrm rot="16200000">
              <a:off x="-463470" y="3770538"/>
              <a:ext cx="19080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>
                  <a:solidFill>
                    <a:srgbClr val="002060"/>
                  </a:solidFill>
                  <a:latin typeface="Franklin Gothic Medium Cond" panose="020B0606030402020204" pitchFamily="34" charset="0"/>
                </a:rPr>
                <a:t>СПОРТИВНАЯ ПЛОЩАДКА</a:t>
              </a:r>
            </a:p>
          </p:txBody>
        </p: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CE06ECFC-4C75-4809-A8BE-1F060FA8AE04}"/>
              </a:ext>
            </a:extLst>
          </p:cNvPr>
          <p:cNvGrpSpPr/>
          <p:nvPr/>
        </p:nvGrpSpPr>
        <p:grpSpPr>
          <a:xfrm>
            <a:off x="3505900" y="4896000"/>
            <a:ext cx="2767672" cy="1872000"/>
            <a:chOff x="3505900" y="4933181"/>
            <a:chExt cx="2767672" cy="1876835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99683020-8966-493E-B6F9-7D8E3DA68BF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colorTemperature colorTemp="9258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80169" y="4933181"/>
              <a:ext cx="2493403" cy="1872000"/>
            </a:xfrm>
            <a:prstGeom prst="roundRect">
              <a:avLst>
                <a:gd name="adj" fmla="val 9359"/>
              </a:avLst>
            </a:prstGeom>
            <a:ln>
              <a:solidFill>
                <a:srgbClr val="002060"/>
              </a:solidFill>
            </a:ln>
            <a:effectLst>
              <a:softEdge rad="0"/>
            </a:effectLst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073AA3A-FF94-4299-9A02-AF8333E40A25}"/>
                </a:ext>
              </a:extLst>
            </p:cNvPr>
            <p:cNvSpPr txBox="1"/>
            <p:nvPr/>
          </p:nvSpPr>
          <p:spPr>
            <a:xfrm rot="16200000">
              <a:off x="2723789" y="5720127"/>
              <a:ext cx="18720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>
                  <a:solidFill>
                    <a:srgbClr val="002060"/>
                  </a:solidFill>
                  <a:latin typeface="Franklin Gothic Medium Cond" panose="020B0606030402020204" pitchFamily="34" charset="0"/>
                </a:rPr>
                <a:t>КОСТЮМЫ</a:t>
              </a:r>
            </a:p>
          </p:txBody>
        </p:sp>
      </p:grpSp>
      <p:pic>
        <p:nvPicPr>
          <p:cNvPr id="42" name="Рисунок 4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047" y="0"/>
            <a:ext cx="2098834" cy="126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1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68711" y="473945"/>
            <a:ext cx="7873484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endParaRPr lang="en-US" sz="2625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 0"/>
          <p:cNvSpPr/>
          <p:nvPr/>
        </p:nvSpPr>
        <p:spPr>
          <a:xfrm>
            <a:off x="2068711" y="300038"/>
            <a:ext cx="8016359" cy="4596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endParaRPr lang="en-US" sz="2625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4280" y="177714"/>
            <a:ext cx="106571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061C6F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О проектах инициативного бюджетирования</a:t>
            </a:r>
          </a:p>
        </p:txBody>
      </p:sp>
      <p:sp>
        <p:nvSpPr>
          <p:cNvPr id="7" name="TextBox 6"/>
          <p:cNvSpPr txBox="1"/>
          <p:nvPr/>
        </p:nvSpPr>
        <p:spPr>
          <a:xfrm rot="16200000">
            <a:off x="-1672956" y="3674963"/>
            <a:ext cx="4185676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75" dirty="0" smtClean="0">
                <a:solidFill>
                  <a:srgbClr val="C0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Беговая дорожка в </a:t>
            </a:r>
            <a:r>
              <a:rPr lang="ru-RU" sz="1875" dirty="0" err="1" smtClean="0">
                <a:solidFill>
                  <a:srgbClr val="C0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Нижневишурской</a:t>
            </a:r>
            <a:r>
              <a:rPr lang="ru-RU" sz="1875" dirty="0" smtClean="0">
                <a:solidFill>
                  <a:srgbClr val="C0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школе</a:t>
            </a:r>
            <a:endParaRPr lang="ru-RU" sz="1875" dirty="0">
              <a:solidFill>
                <a:srgbClr val="C0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16200000">
            <a:off x="4690448" y="3922639"/>
            <a:ext cx="4110271" cy="380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75" dirty="0" smtClean="0">
                <a:solidFill>
                  <a:srgbClr val="C00000"/>
                </a:solidFill>
                <a:latin typeface="Arial Black" panose="020B0A04020102020204" pitchFamily="34" charset="0"/>
                <a:cs typeface="Arial" pitchFamily="34" charset="0"/>
              </a:rPr>
              <a:t>Беседка в деревне </a:t>
            </a:r>
            <a:r>
              <a:rPr lang="ru-RU" sz="1875" dirty="0" err="1" smtClean="0">
                <a:solidFill>
                  <a:srgbClr val="C00000"/>
                </a:solidFill>
                <a:latin typeface="Arial Black" panose="020B0A04020102020204" pitchFamily="34" charset="0"/>
                <a:cs typeface="Arial" pitchFamily="34" charset="0"/>
              </a:rPr>
              <a:t>Чежебаш</a:t>
            </a:r>
            <a:r>
              <a:rPr lang="ru-RU" sz="1875" dirty="0" smtClean="0">
                <a:solidFill>
                  <a:srgbClr val="C00000"/>
                </a:solidFill>
                <a:latin typeface="Arial Black" panose="020B0A04020102020204" pitchFamily="34" charset="0"/>
                <a:cs typeface="Arial" pitchFamily="34" charset="0"/>
              </a:rPr>
              <a:t> </a:t>
            </a:r>
            <a:endParaRPr lang="ru-RU" sz="1875" dirty="0">
              <a:solidFill>
                <a:srgbClr val="C00000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047" y="0"/>
            <a:ext cx="2098834" cy="126631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0372" y="2420888"/>
            <a:ext cx="5078548" cy="33843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0" name="Picture 2" descr="https://sun9-28.userapi.com/impg/8NTpHnqo6eiGCuk0KD0D16ftPgtyMxdzfnQTNg/GdgXVKJrcPQ.jpg?size=2560x1920&amp;quality=95&amp;sign=5bf2d06b5dfb73dc68941574ff150b42&amp;type=albu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48" b="565"/>
          <a:stretch/>
        </p:blipFill>
        <p:spPr bwMode="auto">
          <a:xfrm>
            <a:off x="754589" y="2420888"/>
            <a:ext cx="5500054" cy="33843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730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047" y="0"/>
            <a:ext cx="2098834" cy="1266311"/>
          </a:xfrm>
          <a:prstGeom prst="rect">
            <a:avLst/>
          </a:prstGeom>
        </p:spPr>
      </p:pic>
      <p:pic>
        <p:nvPicPr>
          <p:cNvPr id="3074" name="Picture 2" descr="https://sun9-28.userapi.com/impg/R2umyWvxry1TU9WPhz7Y1qXbwrTLyThpCE73xQ/k51kf0UAtHo.jpg?size=782x533&amp;quality=95&amp;sign=b91253736985cbdda20ecd1cf79a046e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363" y="817821"/>
            <a:ext cx="6112629" cy="41662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un9-31.userapi.com/impg/f9cUVdxq5EH-jDVmOHt6XJnRgqN_P-L-0oE_3Q/SvxqOj3LYUs.jpg?size=1600x1066&amp;quality=95&amp;sign=128931e28070ca8dc472a520cb0cd39b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024" y="2780928"/>
            <a:ext cx="5688632" cy="37900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1384" y="448489"/>
            <a:ext cx="8792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>
                <a:solidFill>
                  <a:srgbClr val="061C6F"/>
                </a:solidFill>
                <a:latin typeface="Arial Black" panose="020B0A04020102020204" pitchFamily="34" charset="0"/>
              </a:rPr>
              <a:t>Этнофутуристический</a:t>
            </a:r>
            <a:r>
              <a:rPr lang="ru-RU" dirty="0">
                <a:solidFill>
                  <a:srgbClr val="061C6F"/>
                </a:solidFill>
                <a:latin typeface="Arial Black" panose="020B0A04020102020204" pitchFamily="34" charset="0"/>
              </a:rPr>
              <a:t> </a:t>
            </a:r>
            <a:r>
              <a:rPr lang="ru-RU" dirty="0" smtClean="0">
                <a:solidFill>
                  <a:srgbClr val="061C6F"/>
                </a:solidFill>
                <a:latin typeface="Arial Black" panose="020B0A04020102020204" pitchFamily="34" charset="0"/>
              </a:rPr>
              <a:t>фестиваль «</a:t>
            </a:r>
            <a:r>
              <a:rPr lang="ru-RU" dirty="0" err="1" smtClean="0">
                <a:solidFill>
                  <a:srgbClr val="061C6F"/>
                </a:solidFill>
                <a:latin typeface="Arial Black" panose="020B0A04020102020204" pitchFamily="34" charset="0"/>
              </a:rPr>
              <a:t>Вишур</a:t>
            </a:r>
            <a:r>
              <a:rPr lang="ru-RU" dirty="0" smtClean="0">
                <a:solidFill>
                  <a:srgbClr val="061C6F"/>
                </a:solidFill>
                <a:latin typeface="Arial Black" panose="020B0A04020102020204" pitchFamily="34" charset="0"/>
              </a:rPr>
              <a:t> </a:t>
            </a:r>
            <a:r>
              <a:rPr lang="ru-RU" dirty="0" err="1">
                <a:solidFill>
                  <a:srgbClr val="061C6F"/>
                </a:solidFill>
                <a:latin typeface="Arial Black" panose="020B0A04020102020204" pitchFamily="34" charset="0"/>
              </a:rPr>
              <a:t>Шуд</a:t>
            </a:r>
            <a:r>
              <a:rPr lang="ru-RU" dirty="0">
                <a:solidFill>
                  <a:srgbClr val="061C6F"/>
                </a:solidFill>
                <a:latin typeface="Arial Black" panose="020B0A04020102020204" pitchFamily="34" charset="0"/>
              </a:rPr>
              <a:t>. Тропою предков»</a:t>
            </a:r>
          </a:p>
        </p:txBody>
      </p:sp>
    </p:spTree>
    <p:extLst>
      <p:ext uri="{BB962C8B-B14F-4D97-AF65-F5344CB8AC3E}">
        <p14:creationId xmlns:p14="http://schemas.microsoft.com/office/powerpoint/2010/main" val="4177494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047" y="0"/>
            <a:ext cx="2098834" cy="126631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789688" y="116632"/>
            <a:ext cx="47525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61C6F"/>
                </a:solidFill>
                <a:latin typeface="Arial Black" panose="020B0A04020102020204" pitchFamily="34" charset="0"/>
              </a:rPr>
              <a:t>Стихи </a:t>
            </a:r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Александра </a:t>
            </a:r>
            <a:r>
              <a:rPr lang="ru-RU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Пономарёва</a:t>
            </a:r>
            <a:r>
              <a:rPr lang="ru-RU" dirty="0" smtClean="0">
                <a:solidFill>
                  <a:srgbClr val="061C6F"/>
                </a:solidFill>
                <a:latin typeface="Arial Black" panose="020B0A04020102020204" pitchFamily="34" charset="0"/>
              </a:rPr>
              <a:t>,</a:t>
            </a:r>
          </a:p>
          <a:p>
            <a:endParaRPr lang="ru-RU" dirty="0" smtClean="0">
              <a:solidFill>
                <a:srgbClr val="061C6F"/>
              </a:solidFill>
              <a:latin typeface="Arial Black" panose="020B0A04020102020204" pitchFamily="34" charset="0"/>
            </a:endParaRPr>
          </a:p>
          <a:p>
            <a:r>
              <a:rPr lang="ru-RU" dirty="0" smtClean="0">
                <a:solidFill>
                  <a:srgbClr val="061C6F"/>
                </a:solidFill>
                <a:latin typeface="Arial Black" panose="020B0A04020102020204" pitchFamily="34" charset="0"/>
              </a:rPr>
              <a:t>Музыка </a:t>
            </a:r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Николая Жукова</a:t>
            </a:r>
            <a:r>
              <a:rPr lang="ru-RU" dirty="0" smtClean="0">
                <a:solidFill>
                  <a:srgbClr val="061C6F"/>
                </a:solidFill>
                <a:latin typeface="Arial Black" panose="020B0A04020102020204" pitchFamily="34" charset="0"/>
              </a:rPr>
              <a:t>,</a:t>
            </a:r>
          </a:p>
          <a:p>
            <a:endParaRPr lang="ru-RU" dirty="0" smtClean="0">
              <a:solidFill>
                <a:srgbClr val="061C6F"/>
              </a:solidFill>
              <a:latin typeface="Arial Black" panose="020B0A04020102020204" pitchFamily="34" charset="0"/>
            </a:endParaRPr>
          </a:p>
          <a:p>
            <a:r>
              <a:rPr lang="ru-RU" dirty="0">
                <a:solidFill>
                  <a:srgbClr val="061C6F"/>
                </a:solidFill>
                <a:latin typeface="Arial Black" panose="020B0A04020102020204" pitchFamily="34" charset="0"/>
              </a:rPr>
              <a:t>У</a:t>
            </a:r>
            <a:r>
              <a:rPr lang="ru-RU" dirty="0" smtClean="0">
                <a:solidFill>
                  <a:srgbClr val="061C6F"/>
                </a:solidFill>
                <a:latin typeface="Arial Black" panose="020B0A04020102020204" pitchFamily="34" charset="0"/>
              </a:rPr>
              <a:t>дмуртский текст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Елены </a:t>
            </a:r>
            <a:r>
              <a:rPr lang="ru-RU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Безенцевой</a:t>
            </a:r>
            <a:endParaRPr lang="ru-RU" dirty="0">
              <a:solidFill>
                <a:srgbClr val="061C6F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 descr="https://sun9-68.userapi.com/impg/yTm6f3M5J6MlXFwfZw80UvEgIGBZLg2-2v51lQ/6bGmDMg-BzY.jpg?size=1169x1654&amp;quality=95&amp;sign=479e718f8ee3b012ca856459f9a5f150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5" t="7715" r="20469" b="7421"/>
          <a:stretch/>
        </p:blipFill>
        <p:spPr bwMode="auto">
          <a:xfrm>
            <a:off x="261296" y="291663"/>
            <a:ext cx="3528392" cy="6318284"/>
          </a:xfrm>
          <a:prstGeom prst="roundRect">
            <a:avLst>
              <a:gd name="adj" fmla="val 16667"/>
            </a:avLst>
          </a:prstGeom>
          <a:ln w="28575">
            <a:solidFill>
              <a:srgbClr val="FFFFFF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15.userapi.com/impg/DChYcH5CmWJsrpPbduR7MkfmCNZ0-86MHZVmAA/mMILQPm0aVI.jpg?size=1169x1654&amp;quality=95&amp;sign=42f9451c782721bb47a952a456f79ac9&amp;type=albu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3" t="7302" r="21482" b="7997"/>
          <a:stretch/>
        </p:blipFill>
        <p:spPr bwMode="auto">
          <a:xfrm>
            <a:off x="8540159" y="1367515"/>
            <a:ext cx="3312368" cy="53365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un9-45.userapi.com/impg/CXa1T2vBIEq1q6dMKbcUlW8Scxf9NFF3c_0eHg/w5yaiKTHICw.jpg?size=1169x1654&amp;quality=95&amp;sign=f99aa1fe8e2f78f8cc6d3fad8935d7da&amp;type=albu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63" t="4946" r="23267" b="4657"/>
          <a:stretch/>
        </p:blipFill>
        <p:spPr bwMode="auto">
          <a:xfrm>
            <a:off x="4869808" y="1988840"/>
            <a:ext cx="2414886" cy="47528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456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1384" y="4484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4098" name="Picture 2" descr="https://sun9-77.userapi.com/impg/RXqzTlg0Oo7aEBXKO1wzWeBgE90mNmKfh8OFXg/U6Q7OPaVlTM.jpg?size=2560x1438&amp;quality=95&amp;sign=6ea2e56fefaa50b4f74e328a0636be6d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340768"/>
            <a:ext cx="6180700" cy="34718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sun9-16.userapi.com/impg/QQSUNzyfbIMh7dXfHWvuTnbdqEHTfMHxNt9JpQ/I9SAKvcMXCE.jpg?size=2560x1707&amp;quality=95&amp;sign=a725f7b425dbad0c7ab131807c8f7c6b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552" y="2924945"/>
            <a:ext cx="5099313" cy="34002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047" y="0"/>
            <a:ext cx="2098834" cy="126631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99456" y="482273"/>
            <a:ext cx="56886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61C6F"/>
                </a:solidFill>
                <a:latin typeface="Arial Black" panose="020B0A04020102020204" pitchFamily="34" charset="0"/>
              </a:rPr>
              <a:t>"</a:t>
            </a:r>
            <a:r>
              <a:rPr lang="ru-RU" sz="2800" b="1" dirty="0" err="1">
                <a:solidFill>
                  <a:srgbClr val="061C6F"/>
                </a:solidFill>
                <a:latin typeface="Arial Black" panose="020B0A04020102020204" pitchFamily="34" charset="0"/>
              </a:rPr>
              <a:t>Егит</a:t>
            </a:r>
            <a:r>
              <a:rPr lang="ru-RU" sz="2800" b="1" dirty="0">
                <a:solidFill>
                  <a:srgbClr val="061C6F"/>
                </a:solidFill>
                <a:latin typeface="Arial Black" panose="020B0A04020102020204" pitchFamily="34" charset="0"/>
              </a:rPr>
              <a:t>+</a:t>
            </a:r>
            <a:r>
              <a:rPr lang="ru-RU" sz="2800" dirty="0">
                <a:solidFill>
                  <a:srgbClr val="061C6F"/>
                </a:solidFill>
                <a:latin typeface="Arial Black" panose="020B0A04020102020204" pitchFamily="34" charset="0"/>
              </a:rPr>
              <a:t>/Время молодость"</a:t>
            </a:r>
          </a:p>
        </p:txBody>
      </p:sp>
    </p:spTree>
    <p:extLst>
      <p:ext uri="{BB962C8B-B14F-4D97-AF65-F5344CB8AC3E}">
        <p14:creationId xmlns:p14="http://schemas.microsoft.com/office/powerpoint/2010/main" val="278670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sun9-78.userapi.com/impg/eoeBXwMfB_kxJbeNtfopWzp0cMDb2xXi5UeP2w/adyV5pxxHs8.jpg?size=2560x1182&amp;quality=95&amp;sign=fad1d3a35c6008c0b285f0cc4da7f2bd&amp;type=albu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17" t="1807" r="14082" b="-1807"/>
          <a:stretch/>
        </p:blipFill>
        <p:spPr bwMode="auto">
          <a:xfrm>
            <a:off x="681757" y="246203"/>
            <a:ext cx="4587061" cy="30963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8449" y="22833"/>
            <a:ext cx="461665" cy="3641381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«Собери ребенка в школу»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124" name="Picture 4" descr="https://sun9-43.userapi.com/impg/0u2ZGlBGpER9rjUzqZRSbYYC9p76r6yIT1jyLA/VaVlFVRfwSo.jpg?size=1600x1200&amp;quality=95&amp;sign=752d78c468e82bd371b55bb6a9c4d5c6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337" y="130286"/>
            <a:ext cx="4283015" cy="32122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608672" y="699299"/>
            <a:ext cx="461665" cy="2288447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«Ёлка желаний»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20" y="3510029"/>
            <a:ext cx="461665" cy="3240631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Выпускной вечер - 2024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128" name="Picture 8" descr="https://sun9-79.userapi.com/impg/Tee-2Vgra8g81ZAFoDiXi7-vcyvX3GusZc53WQ/mzyC2vBiVvI.jpg?size=2560x1707&amp;quality=95&amp;sign=8b4a00538ed218da477480f173242ad3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591" y="3664215"/>
            <a:ext cx="4478166" cy="29860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sun9-70.userapi.com/impg/6z2oBC9LXCPqTSdw9VzYxegLvf8RyzLjx6rT9w/L4ZxzRy2Kog.jpg?size=2560x1707&amp;quality=95&amp;sign=ee2717fa4ca590d9077f6b29faa234c9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9486" y="3605665"/>
            <a:ext cx="4312267" cy="28754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932415" y="3500512"/>
            <a:ext cx="461665" cy="308571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К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росс Горняк - </a:t>
            </a:r>
            <a:r>
              <a:rPr lang="ru-RU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Пычас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047" y="0"/>
            <a:ext cx="2098834" cy="126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62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1" y="116632"/>
            <a:ext cx="6323649" cy="44644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8" y="1340768"/>
            <a:ext cx="5735881" cy="52738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047" y="0"/>
            <a:ext cx="2098834" cy="126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388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dn.er.ru/media/news/August2024/kYYb12IwL8VR4afTxPR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126" y="1052736"/>
            <a:ext cx="5632043" cy="37546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rot="16200000">
            <a:off x="-2803098" y="2691934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Форум </a:t>
            </a:r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Комитета Семей Воинов Отечества</a:t>
            </a:r>
            <a:endParaRPr lang="ru-RU" b="0" i="0" dirty="0">
              <a:solidFill>
                <a:srgbClr val="C00000"/>
              </a:solidFill>
              <a:effectLst/>
              <a:latin typeface="Arial Black" panose="020B0A04020102020204" pitchFamily="34" charset="0"/>
            </a:endParaRPr>
          </a:p>
        </p:txBody>
      </p:sp>
      <p:pic>
        <p:nvPicPr>
          <p:cNvPr id="2052" name="Picture 4" descr="https://sun9-45.userapi.com/impg/K2gM1EpmE0dM-K3LGRmoK0iwUt-NMCd6XDfTsQ/3JZVa8oKN9U.jpg?size=1600x1200&amp;quality=95&amp;sign=783f478293b1815b455f7a5b1ee31b2b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056" y="2433283"/>
            <a:ext cx="5443757" cy="40828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55059" y="701065"/>
            <a:ext cx="461665" cy="5981766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Arial Black" panose="020B0A04020102020204" pitchFamily="34" charset="0"/>
              </a:rPr>
              <a:t>Ф</a:t>
            </a:r>
            <a: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орум </a:t>
            </a:r>
            <a:r>
              <a:rPr lang="ru-RU" b="1" dirty="0">
                <a:solidFill>
                  <a:srgbClr val="C00000"/>
                </a:solidFill>
                <a:latin typeface="Arial Black" panose="020B0A04020102020204" pitchFamily="34" charset="0"/>
              </a:rPr>
              <a:t>Народного фронта «Все для Победы</a:t>
            </a:r>
            <a: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»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047" y="0"/>
            <a:ext cx="2098834" cy="126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73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88640"/>
            <a:ext cx="6480720" cy="64807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8735" y="3429000"/>
            <a:ext cx="5122146" cy="28803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047" y="0"/>
            <a:ext cx="2098834" cy="126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07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9376" y="402322"/>
            <a:ext cx="90733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061C6F"/>
                </a:solidFill>
                <a:latin typeface="Arial Black" panose="020B0A04020102020204" pitchFamily="34" charset="0"/>
              </a:rPr>
              <a:t>Б</a:t>
            </a:r>
            <a:r>
              <a:rPr lang="ru-RU" sz="2400" dirty="0" smtClean="0">
                <a:solidFill>
                  <a:srgbClr val="061C6F"/>
                </a:solidFill>
                <a:latin typeface="Arial Black" panose="020B0A04020102020204" pitchFamily="34" charset="0"/>
              </a:rPr>
              <a:t>лаготворительный </a:t>
            </a:r>
            <a:r>
              <a:rPr lang="ru-RU" sz="2400" dirty="0">
                <a:solidFill>
                  <a:srgbClr val="061C6F"/>
                </a:solidFill>
                <a:latin typeface="Arial Black" panose="020B0A04020102020204" pitchFamily="34" charset="0"/>
              </a:rPr>
              <a:t>концерт «СВОих не бросаем» </a:t>
            </a:r>
          </a:p>
        </p:txBody>
      </p:sp>
      <p:pic>
        <p:nvPicPr>
          <p:cNvPr id="1026" name="Picture 2" descr="https://sun9-47.userapi.com/impg/PPpUwIF7UlL8ohmT0anguqUsYFnXRR19IZnqvA/sNKNrKSUelE.jpg?size=2560x1704&amp;quality=95&amp;sign=9be99657dc3ee7bb6a5c947ca4b1d3f2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072" y="1412776"/>
            <a:ext cx="5282373" cy="35160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44.userapi.com/impg/H2CVcIvD2xuCX3NHp8ySdnKwdyyOQiMyWV7Z2w/rOXN3185wQk.jpg?size=2560x1704&amp;quality=95&amp;sign=a643012aa042e852cc48bdf7f36d9630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2132856"/>
            <a:ext cx="6303113" cy="41955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047" y="0"/>
            <a:ext cx="2098834" cy="126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74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un9-47.userapi.com/impg/Q1B_Arzm5sp3ZHx8UzNdOYde6JvE1Ch8rgTtgw/W5K3B89eetw.jpg?size=1200x1600&amp;quality=95&amp;sign=58944fc3209c0979750aa59d44e85540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904" y="332656"/>
            <a:ext cx="4679250" cy="6239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un9-55.userapi.com/impg/yiXIJ_fqsBClfIYFGg7AaXHCuha6l10hEeUHfQ/c--tuTAHsIU.jpg?size=1156x867&amp;quality=95&amp;sign=38b39bc441d1c75689031ab80b1152bf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68" y="2132856"/>
            <a:ext cx="4194143" cy="31456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0876" y="764704"/>
            <a:ext cx="44871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rgbClr val="061C6F"/>
                </a:solidFill>
                <a:latin typeface="Arial Black" panose="020B0A04020102020204" pitchFamily="34" charset="0"/>
              </a:rPr>
              <a:t>П</a:t>
            </a:r>
            <a:r>
              <a:rPr lang="ru-RU" sz="2000" dirty="0" smtClean="0">
                <a:solidFill>
                  <a:srgbClr val="061C6F"/>
                </a:solidFill>
                <a:latin typeface="Arial Black" panose="020B0A04020102020204" pitchFamily="34" charset="0"/>
              </a:rPr>
              <a:t>амятник </a:t>
            </a:r>
            <a:r>
              <a:rPr lang="ru-RU" sz="2000" dirty="0">
                <a:solidFill>
                  <a:srgbClr val="061C6F"/>
                </a:solidFill>
                <a:latin typeface="Arial Black" panose="020B0A04020102020204" pitchFamily="34" charset="0"/>
              </a:rPr>
              <a:t>в деревне </a:t>
            </a:r>
            <a:r>
              <a:rPr lang="ru-RU" sz="2000" dirty="0" err="1">
                <a:solidFill>
                  <a:srgbClr val="061C6F"/>
                </a:solidFill>
                <a:latin typeface="Arial Black" panose="020B0A04020102020204" pitchFamily="34" charset="0"/>
              </a:rPr>
              <a:t>Карашур</a:t>
            </a:r>
            <a:endParaRPr lang="ru-RU" sz="2000" dirty="0">
              <a:solidFill>
                <a:srgbClr val="061C6F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047" y="0"/>
            <a:ext cx="2098834" cy="126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48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15757" y="385145"/>
            <a:ext cx="7873484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endParaRPr lang="en-US" sz="2625" dirty="0">
              <a:solidFill>
                <a:prstClr val="black"/>
              </a:solidFill>
            </a:endParaRPr>
          </a:p>
        </p:txBody>
      </p:sp>
      <p:sp>
        <p:nvSpPr>
          <p:cNvPr id="8" name="Text 0"/>
          <p:cNvSpPr/>
          <p:nvPr/>
        </p:nvSpPr>
        <p:spPr>
          <a:xfrm>
            <a:off x="2068711" y="300038"/>
            <a:ext cx="8016359" cy="4596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endParaRPr lang="en-US" sz="2625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1248816" y="208503"/>
            <a:ext cx="1219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61C6F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Молодежное инициативное бюджетирование </a:t>
            </a:r>
            <a:r>
              <a:rPr lang="ru-RU" sz="2800" dirty="0">
                <a:solidFill>
                  <a:srgbClr val="061C6F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«Атмосфера»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3352" y="1410005"/>
            <a:ext cx="61695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Franklin Gothic Medium" panose="020B0603020102020204" pitchFamily="34" charset="0"/>
              </a:rPr>
              <a:t>⚡Определены победители Атмосферы </a:t>
            </a:r>
            <a:r>
              <a:rPr lang="ru-RU" sz="2400" b="1" dirty="0" smtClean="0">
                <a:solidFill>
                  <a:srgbClr val="C00000"/>
                </a:solidFill>
                <a:latin typeface="Franklin Gothic Medium" panose="020B0603020102020204" pitchFamily="34" charset="0"/>
              </a:rPr>
              <a:t>2024!</a:t>
            </a:r>
            <a:endParaRPr lang="ru-RU" sz="2400" b="1" dirty="0">
              <a:solidFill>
                <a:srgbClr val="C00000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9336" y="1988840"/>
            <a:ext cx="4608512" cy="3208571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500" dirty="0">
                <a:latin typeface="Franklin Gothic Medium" panose="020B0603020102020204" pitchFamily="34" charset="0"/>
              </a:rPr>
              <a:t>✅</a:t>
            </a:r>
            <a:r>
              <a:rPr lang="ru-RU" sz="1500" dirty="0" err="1">
                <a:latin typeface="Franklin Gothic Medium" panose="020B0603020102020204" pitchFamily="34" charset="0"/>
              </a:rPr>
              <a:t>Дартс</a:t>
            </a:r>
            <a:r>
              <a:rPr lang="ru-RU" sz="1500" dirty="0">
                <a:latin typeface="Franklin Gothic Medium" panose="020B0603020102020204" pitchFamily="34" charset="0"/>
              </a:rPr>
              <a:t> (МБОУ «</a:t>
            </a:r>
            <a:r>
              <a:rPr lang="ru-RU" sz="1500" dirty="0" err="1">
                <a:latin typeface="Franklin Gothic Medium" panose="020B0603020102020204" pitchFamily="34" charset="0"/>
              </a:rPr>
              <a:t>Пычасская</a:t>
            </a:r>
            <a:r>
              <a:rPr lang="ru-RU" sz="1500" dirty="0">
                <a:latin typeface="Franklin Gothic Medium" panose="020B0603020102020204" pitchFamily="34" charset="0"/>
              </a:rPr>
              <a:t> СОШ»)</a:t>
            </a:r>
          </a:p>
          <a:p>
            <a:pPr>
              <a:lnSpc>
                <a:spcPct val="150000"/>
              </a:lnSpc>
            </a:pPr>
            <a:r>
              <a:rPr lang="ru-RU" sz="1500" dirty="0">
                <a:latin typeface="Franklin Gothic Medium" panose="020B0603020102020204" pitchFamily="34" charset="0"/>
              </a:rPr>
              <a:t>✅Частичка ДОБРОУЧИ (</a:t>
            </a:r>
            <a:r>
              <a:rPr lang="ru-RU" sz="1500" dirty="0" err="1">
                <a:latin typeface="Franklin Gothic Medium" panose="020B0603020102020204" pitchFamily="34" charset="0"/>
              </a:rPr>
              <a:t>с.Большая</a:t>
            </a:r>
            <a:r>
              <a:rPr lang="ru-RU" sz="1500" dirty="0">
                <a:latin typeface="Franklin Gothic Medium" panose="020B0603020102020204" pitchFamily="34" charset="0"/>
              </a:rPr>
              <a:t> Уча)</a:t>
            </a:r>
          </a:p>
          <a:p>
            <a:pPr>
              <a:lnSpc>
                <a:spcPct val="150000"/>
              </a:lnSpc>
            </a:pPr>
            <a:r>
              <a:rPr lang="ru-RU" sz="1500" dirty="0" smtClean="0">
                <a:latin typeface="Franklin Gothic Medium" panose="020B0603020102020204" pitchFamily="34" charset="0"/>
              </a:rPr>
              <a:t>✅</a:t>
            </a:r>
            <a:r>
              <a:rPr lang="ru-RU" sz="1500" dirty="0" err="1" smtClean="0">
                <a:latin typeface="Franklin Gothic Medium" panose="020B0603020102020204" pitchFamily="34" charset="0"/>
              </a:rPr>
              <a:t>ПРОмузей</a:t>
            </a:r>
            <a:r>
              <a:rPr lang="ru-RU" sz="1500" dirty="0" smtClean="0">
                <a:latin typeface="Franklin Gothic Medium" panose="020B0603020102020204" pitchFamily="34" charset="0"/>
              </a:rPr>
              <a:t> </a:t>
            </a:r>
            <a:r>
              <a:rPr lang="ru-RU" sz="1500" dirty="0">
                <a:latin typeface="Franklin Gothic Medium" panose="020B0603020102020204" pitchFamily="34" charset="0"/>
              </a:rPr>
              <a:t>(</a:t>
            </a:r>
            <a:r>
              <a:rPr lang="ru-RU" sz="1500" dirty="0" err="1">
                <a:latin typeface="Franklin Gothic Medium" panose="020B0603020102020204" pitchFamily="34" charset="0"/>
              </a:rPr>
              <a:t>с.Можга</a:t>
            </a:r>
            <a:r>
              <a:rPr lang="ru-RU" sz="1500" dirty="0">
                <a:latin typeface="Franklin Gothic Medium" panose="020B0603020102020204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ru-RU" sz="1500" dirty="0">
                <a:latin typeface="Franklin Gothic Medium" panose="020B0603020102020204" pitchFamily="34" charset="0"/>
              </a:rPr>
              <a:t>✅Тайная </a:t>
            </a:r>
            <a:r>
              <a:rPr lang="ru-RU" sz="1500" dirty="0" err="1">
                <a:latin typeface="Franklin Gothic Medium" panose="020B0603020102020204" pitchFamily="34" charset="0"/>
              </a:rPr>
              <a:t>СпортВечеринка</a:t>
            </a:r>
            <a:r>
              <a:rPr lang="ru-RU" sz="1500" dirty="0">
                <a:latin typeface="Franklin Gothic Medium" panose="020B0603020102020204" pitchFamily="34" charset="0"/>
              </a:rPr>
              <a:t> (д. Малая </a:t>
            </a:r>
            <a:r>
              <a:rPr lang="ru-RU" sz="1500" dirty="0" err="1">
                <a:latin typeface="Franklin Gothic Medium" panose="020B0603020102020204" pitchFamily="34" charset="0"/>
              </a:rPr>
              <a:t>Сюга</a:t>
            </a:r>
            <a:r>
              <a:rPr lang="ru-RU" sz="1500" dirty="0">
                <a:latin typeface="Franklin Gothic Medium" panose="020B0603020102020204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ru-RU" sz="1500" dirty="0">
                <a:latin typeface="Franklin Gothic Medium" panose="020B0603020102020204" pitchFamily="34" charset="0"/>
              </a:rPr>
              <a:t>✅</a:t>
            </a:r>
            <a:r>
              <a:rPr lang="ru-RU" sz="1500" dirty="0" err="1">
                <a:latin typeface="Franklin Gothic Medium" panose="020B0603020102020204" pitchFamily="34" charset="0"/>
              </a:rPr>
              <a:t>Библиозона</a:t>
            </a:r>
            <a:r>
              <a:rPr lang="ru-RU" sz="1500" dirty="0">
                <a:latin typeface="Franklin Gothic Medium" panose="020B0603020102020204" pitchFamily="34" charset="0"/>
              </a:rPr>
              <a:t> (</a:t>
            </a:r>
            <a:r>
              <a:rPr lang="ru-RU" sz="1500" dirty="0" err="1">
                <a:latin typeface="Franklin Gothic Medium" panose="020B0603020102020204" pitchFamily="34" charset="0"/>
              </a:rPr>
              <a:t>д.Александрово</a:t>
            </a:r>
            <a:r>
              <a:rPr lang="ru-RU" sz="1500" dirty="0">
                <a:latin typeface="Franklin Gothic Medium" panose="020B0603020102020204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ru-RU" sz="1500" dirty="0">
                <a:latin typeface="Franklin Gothic Medium" panose="020B0603020102020204" pitchFamily="34" charset="0"/>
              </a:rPr>
              <a:t>✅Раздевалка для спортсменов (</a:t>
            </a:r>
            <a:r>
              <a:rPr lang="ru-RU" sz="1500" dirty="0" err="1">
                <a:latin typeface="Franklin Gothic Medium" panose="020B0603020102020204" pitchFamily="34" charset="0"/>
              </a:rPr>
              <a:t>д.Большие</a:t>
            </a:r>
            <a:r>
              <a:rPr lang="ru-RU" sz="1500" dirty="0">
                <a:latin typeface="Franklin Gothic Medium" panose="020B0603020102020204" pitchFamily="34" charset="0"/>
              </a:rPr>
              <a:t> </a:t>
            </a:r>
            <a:r>
              <a:rPr lang="ru-RU" sz="1500" dirty="0" err="1">
                <a:latin typeface="Franklin Gothic Medium" panose="020B0603020102020204" pitchFamily="34" charset="0"/>
              </a:rPr>
              <a:t>Сибы</a:t>
            </a:r>
            <a:r>
              <a:rPr lang="ru-RU" sz="1500" dirty="0">
                <a:latin typeface="Franklin Gothic Medium" panose="020B0603020102020204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ru-RU" sz="1500" dirty="0">
                <a:latin typeface="Franklin Gothic Medium" panose="020B0603020102020204" pitchFamily="34" charset="0"/>
              </a:rPr>
              <a:t>✅Время выбрало нас (</a:t>
            </a:r>
            <a:r>
              <a:rPr lang="ru-RU" sz="1500" dirty="0" err="1">
                <a:latin typeface="Franklin Gothic Medium" panose="020B0603020102020204" pitchFamily="34" charset="0"/>
              </a:rPr>
              <a:t>д.Верхние</a:t>
            </a:r>
            <a:r>
              <a:rPr lang="ru-RU" sz="1500" dirty="0">
                <a:latin typeface="Franklin Gothic Medium" panose="020B0603020102020204" pitchFamily="34" charset="0"/>
              </a:rPr>
              <a:t> </a:t>
            </a:r>
            <a:r>
              <a:rPr lang="ru-RU" sz="1500" dirty="0" err="1">
                <a:latin typeface="Franklin Gothic Medium" panose="020B0603020102020204" pitchFamily="34" charset="0"/>
              </a:rPr>
              <a:t>Юри</a:t>
            </a:r>
            <a:r>
              <a:rPr lang="ru-RU" sz="1500" dirty="0">
                <a:latin typeface="Franklin Gothic Medium" panose="020B0603020102020204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ru-RU" sz="1500" dirty="0">
                <a:latin typeface="Franklin Gothic Medium" panose="020B0603020102020204" pitchFamily="34" charset="0"/>
              </a:rPr>
              <a:t>✅</a:t>
            </a:r>
            <a:r>
              <a:rPr lang="ru-RU" sz="1500" dirty="0" err="1">
                <a:latin typeface="Franklin Gothic Medium" panose="020B0603020102020204" pitchFamily="34" charset="0"/>
              </a:rPr>
              <a:t>Пазял</a:t>
            </a:r>
            <a:r>
              <a:rPr lang="ru-RU" sz="1500" dirty="0">
                <a:latin typeface="Franklin Gothic Medium" panose="020B0603020102020204" pitchFamily="34" charset="0"/>
              </a:rPr>
              <a:t> </a:t>
            </a:r>
            <a:r>
              <a:rPr lang="ru-RU" sz="1500" dirty="0" err="1">
                <a:latin typeface="Franklin Gothic Medium" panose="020B0603020102020204" pitchFamily="34" charset="0"/>
              </a:rPr>
              <a:t>юмшанъёс</a:t>
            </a:r>
            <a:r>
              <a:rPr lang="ru-RU" sz="1500" dirty="0">
                <a:latin typeface="Franklin Gothic Medium" panose="020B0603020102020204" pitchFamily="34" charset="0"/>
              </a:rPr>
              <a:t> (</a:t>
            </a:r>
            <a:r>
              <a:rPr lang="ru-RU" sz="1500" dirty="0" err="1">
                <a:latin typeface="Franklin Gothic Medium" panose="020B0603020102020204" pitchFamily="34" charset="0"/>
              </a:rPr>
              <a:t>д.Пазял</a:t>
            </a:r>
            <a:r>
              <a:rPr lang="ru-RU" sz="1500" dirty="0">
                <a:latin typeface="Franklin Gothic Medium" panose="020B0603020102020204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ru-RU" sz="1500" dirty="0">
                <a:latin typeface="Franklin Gothic Medium" panose="020B0603020102020204" pitchFamily="34" charset="0"/>
              </a:rPr>
              <a:t>✅Тяжело в учении легко в бою ( </a:t>
            </a:r>
            <a:r>
              <a:rPr lang="ru-RU" sz="1500" dirty="0" err="1">
                <a:latin typeface="Franklin Gothic Medium" panose="020B0603020102020204" pitchFamily="34" charset="0"/>
              </a:rPr>
              <a:t>д.Малая</a:t>
            </a:r>
            <a:r>
              <a:rPr lang="ru-RU" sz="1500" dirty="0">
                <a:latin typeface="Franklin Gothic Medium" panose="020B0603020102020204" pitchFamily="34" charset="0"/>
              </a:rPr>
              <a:t> </a:t>
            </a:r>
            <a:r>
              <a:rPr lang="ru-RU" sz="1500" dirty="0" err="1">
                <a:latin typeface="Franklin Gothic Medium" panose="020B0603020102020204" pitchFamily="34" charset="0"/>
              </a:rPr>
              <a:t>Сюга</a:t>
            </a:r>
            <a:r>
              <a:rPr lang="ru-RU" sz="1500" dirty="0">
                <a:latin typeface="Franklin Gothic Medium" panose="020B0603020102020204" pitchFamily="34" charset="0"/>
              </a:rPr>
              <a:t>)</a:t>
            </a:r>
          </a:p>
        </p:txBody>
      </p:sp>
      <p:pic>
        <p:nvPicPr>
          <p:cNvPr id="4" name="Picture 2" descr="https://sun9-51.userapi.com/impg/ndqcnoZa8RvYqwMxN1DLrkuy04YFTCjEhsbqtg/AckraBlm39g.jpg?size=1280x960&amp;quality=95&amp;sign=6d5618c78a532a45f2b3566ea45451c1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33" b="11361"/>
          <a:stretch/>
        </p:blipFill>
        <p:spPr bwMode="auto">
          <a:xfrm>
            <a:off x="4799856" y="2996952"/>
            <a:ext cx="7221444" cy="36724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735480" y="1585474"/>
            <a:ext cx="24929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  <a:t>9</a:t>
            </a:r>
            <a:r>
              <a:rPr lang="ru-RU" sz="2800" dirty="0">
                <a:solidFill>
                  <a:srgbClr val="061C6F"/>
                </a:solidFill>
                <a:latin typeface="Arial Black" panose="020B0A04020102020204" pitchFamily="34" charset="0"/>
              </a:rPr>
              <a:t> проектов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95400" y="5733256"/>
            <a:ext cx="23679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  <a:latin typeface="Arial Black" panose="020B0A04020102020204" pitchFamily="34" charset="0"/>
              </a:rPr>
              <a:t>Более 2 </a:t>
            </a:r>
            <a: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млн</a:t>
            </a:r>
            <a:endParaRPr lang="ru-RU" sz="24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3540B90-F267-420B-8A12-27ACD84DB0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5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3060" y="5888821"/>
            <a:ext cx="404220" cy="3061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047" y="0"/>
            <a:ext cx="2098834" cy="126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31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52.userapi.com/impg/U-kP4j5anLABD3AYnljDFtId-FYaN3oq6XInJg/Kv0iRzDQV9U.jpg?size=1280x720&amp;quality=95&amp;sign=36410ea8acd7f78e21731ce9fd40983e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432" y="1165539"/>
            <a:ext cx="9289032" cy="52250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39416" y="188640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solidFill>
                  <a:srgbClr val="061C6F"/>
                </a:solidFill>
                <a:latin typeface="Arial Black" panose="020B0A04020102020204" pitchFamily="34" charset="0"/>
              </a:rPr>
              <a:t>Инклюзивное инициативное бюджетирование «Без Границ»</a:t>
            </a:r>
            <a:endParaRPr lang="ru-RU" sz="2400" dirty="0">
              <a:solidFill>
                <a:srgbClr val="061C6F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560496" y="6021288"/>
            <a:ext cx="1592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8 проектов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047" y="0"/>
            <a:ext cx="2098834" cy="126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99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un72-1.userapi.com/impg/qQr2jL7udMDQumZw5KCqpv5KFrgCbHkXAvy83g/hguJs5WKflM.jpg?size=1280x720&amp;quality=95&amp;sign=1810d7a6e97c69186a235deed3a2100b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30"/>
          <a:stretch/>
        </p:blipFill>
        <p:spPr bwMode="auto">
          <a:xfrm>
            <a:off x="551384" y="1196752"/>
            <a:ext cx="7200800" cy="47390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03512" y="260648"/>
            <a:ext cx="84673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92472"/>
                </a:solidFill>
                <a:latin typeface="Arial Black" panose="020B0A04020102020204" pitchFamily="34" charset="0"/>
              </a:rPr>
              <a:t>Республиканский конкурс </a:t>
            </a:r>
            <a:r>
              <a:rPr lang="ru-RU" sz="2400" dirty="0">
                <a:solidFill>
                  <a:srgbClr val="092472"/>
                </a:solidFill>
                <a:latin typeface="Arial Black" panose="020B0A04020102020204" pitchFamily="34" charset="0"/>
              </a:rPr>
              <a:t>«Наша </a:t>
            </a:r>
            <a:r>
              <a:rPr lang="ru-RU" sz="2400" dirty="0" smtClean="0">
                <a:solidFill>
                  <a:srgbClr val="092472"/>
                </a:solidFill>
                <a:latin typeface="Arial Black" panose="020B0A04020102020204" pitchFamily="34" charset="0"/>
              </a:rPr>
              <a:t>инициатива»</a:t>
            </a:r>
            <a:endParaRPr lang="ru-RU" sz="2400" dirty="0">
              <a:solidFill>
                <a:srgbClr val="092472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76320" y="5805264"/>
            <a:ext cx="17459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16 проектов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00" y="1526959"/>
            <a:ext cx="4103655" cy="27363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047" y="0"/>
            <a:ext cx="2098834" cy="126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86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un9-48.userapi.com/impg/XMkBdareBIGvM5UOJfWALFE9NPeXzbLyIju3bg/zzXaYAcR6nw.jpg?size=2560x1707&amp;quality=95&amp;sign=0c0c272a4d5ae7b6cc49ff8660ae910e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2420888"/>
            <a:ext cx="5809565" cy="3873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2" name="Прямоугольник 1"/>
          <p:cNvSpPr/>
          <p:nvPr/>
        </p:nvSpPr>
        <p:spPr>
          <a:xfrm>
            <a:off x="551384" y="188640"/>
            <a:ext cx="921702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92472"/>
                </a:solidFill>
                <a:latin typeface="Arial Black" panose="020B0A04020102020204" pitchFamily="34" charset="0"/>
              </a:rPr>
              <a:t>Почетного звания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«Почетный </a:t>
            </a:r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гражданин Можгинского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района» </a:t>
            </a:r>
            <a:r>
              <a:rPr lang="ru-RU" dirty="0" smtClean="0">
                <a:solidFill>
                  <a:srgbClr val="092472"/>
                </a:solidFill>
                <a:latin typeface="Arial Black" panose="020B0A04020102020204" pitchFamily="34" charset="0"/>
              </a:rPr>
              <a:t>удостоены:</a:t>
            </a:r>
          </a:p>
          <a:p>
            <a:r>
              <a:rPr lang="ru-RU" dirty="0">
                <a:solidFill>
                  <a:srgbClr val="092472"/>
                </a:solidFill>
                <a:latin typeface="Arial Black" panose="020B0A04020102020204" pitchFamily="34" charset="0"/>
              </a:rPr>
              <a:t/>
            </a:r>
            <a:br>
              <a:rPr lang="ru-RU" dirty="0">
                <a:solidFill>
                  <a:srgbClr val="092472"/>
                </a:solidFill>
                <a:latin typeface="Arial Black" panose="020B0A04020102020204" pitchFamily="34" charset="0"/>
              </a:rPr>
            </a:br>
            <a:r>
              <a:rPr lang="ru-RU" dirty="0">
                <a:solidFill>
                  <a:srgbClr val="092472"/>
                </a:solidFill>
                <a:latin typeface="Arial Black" panose="020B0A04020102020204" pitchFamily="34" charset="0"/>
              </a:rPr>
              <a:t>- </a:t>
            </a:r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Нина Павловна </a:t>
            </a:r>
            <a:r>
              <a:rPr lang="ru-RU" dirty="0" err="1">
                <a:solidFill>
                  <a:srgbClr val="C00000"/>
                </a:solidFill>
                <a:latin typeface="Arial Black" panose="020B0A04020102020204" pitchFamily="34" charset="0"/>
              </a:rPr>
              <a:t>Загуменнова</a:t>
            </a:r>
            <a:r>
              <a:rPr lang="ru-RU" dirty="0">
                <a:solidFill>
                  <a:srgbClr val="092472"/>
                </a:solidFill>
                <a:latin typeface="Arial Black" panose="020B0A04020102020204" pitchFamily="34" charset="0"/>
              </a:rPr>
              <a:t>, Председатель Совета ветеранов войны</a:t>
            </a:r>
            <a:r>
              <a:rPr lang="ru-RU" dirty="0" smtClean="0">
                <a:solidFill>
                  <a:srgbClr val="092472"/>
                </a:solidFill>
                <a:latin typeface="Arial Black" panose="020B0A04020102020204" pitchFamily="34" charset="0"/>
              </a:rPr>
              <a:t>, труда, вооруженных </a:t>
            </a:r>
            <a:r>
              <a:rPr lang="ru-RU" dirty="0">
                <a:solidFill>
                  <a:srgbClr val="092472"/>
                </a:solidFill>
                <a:latin typeface="Arial Black" panose="020B0A04020102020204" pitchFamily="34" charset="0"/>
              </a:rPr>
              <a:t>сил и правоохранительных органов</a:t>
            </a:r>
            <a:r>
              <a:rPr lang="ru-RU" dirty="0" smtClean="0">
                <a:solidFill>
                  <a:srgbClr val="092472"/>
                </a:solidFill>
                <a:latin typeface="Arial Black" panose="020B0A04020102020204" pitchFamily="34" charset="0"/>
              </a:rPr>
              <a:t>,</a:t>
            </a:r>
          </a:p>
          <a:p>
            <a:r>
              <a:rPr lang="ru-RU" dirty="0" smtClean="0">
                <a:solidFill>
                  <a:srgbClr val="092472"/>
                </a:solidFill>
                <a:latin typeface="Arial Black" panose="020B0A04020102020204" pitchFamily="34" charset="0"/>
              </a:rPr>
              <a:t> </a:t>
            </a:r>
            <a:r>
              <a:rPr lang="ru-RU" dirty="0">
                <a:solidFill>
                  <a:srgbClr val="092472"/>
                </a:solidFill>
                <a:latin typeface="Arial Black" panose="020B0A04020102020204" pitchFamily="34" charset="0"/>
              </a:rPr>
              <a:t/>
            </a:r>
            <a:br>
              <a:rPr lang="ru-RU" dirty="0">
                <a:solidFill>
                  <a:srgbClr val="092472"/>
                </a:solidFill>
                <a:latin typeface="Arial Black" panose="020B0A04020102020204" pitchFamily="34" charset="0"/>
              </a:rPr>
            </a:br>
            <a:r>
              <a:rPr lang="ru-RU" dirty="0">
                <a:solidFill>
                  <a:srgbClr val="092472"/>
                </a:solidFill>
                <a:latin typeface="Arial Black" panose="020B0A04020102020204" pitchFamily="34" charset="0"/>
              </a:rPr>
              <a:t>- </a:t>
            </a:r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Нина Илларионовна Беляева</a:t>
            </a:r>
            <a:r>
              <a:rPr lang="ru-RU" dirty="0">
                <a:solidFill>
                  <a:srgbClr val="092472"/>
                </a:solidFill>
                <a:latin typeface="Arial Black" panose="020B0A04020102020204" pitchFamily="34" charset="0"/>
              </a:rPr>
              <a:t>, ветеран отрасли здравоохранения.</a:t>
            </a:r>
          </a:p>
        </p:txBody>
      </p:sp>
      <p:pic>
        <p:nvPicPr>
          <p:cNvPr id="2052" name="Picture 4" descr="https://sun9-38.userapi.com/impg/gHjrvI0TySN-JCY8kYBbsZ5m4mwpWw9wnHfOQA/E1JLdRBg9_I.jpg?size=2560x1707&amp;quality=95&amp;sign=7de3a35df6123c033c0525a7b7e84597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933" y="2420888"/>
            <a:ext cx="5809565" cy="3873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047" y="0"/>
            <a:ext cx="2098834" cy="126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31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un9-23.userapi.com/impg/smV54h6g7mw392bD4eAHwapbGGfmRDviAPweLg/QvqEz43ewnk.jpg?size=2560x1706&amp;quality=95&amp;sign=c20f83b8eb0c194a6b54c34f61de2c12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68" y="1136823"/>
            <a:ext cx="4718134" cy="31441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un9-64.userapi.com/impg/P1XqVetMaZaFFptlFXGtdX9wf_AdhPY2QMLotQ/mvTGZFIh61s.jpg?size=1600x901&amp;quality=95&amp;sign=c9ccc8555de29b4eb007ce893fa642d9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944" y="2708920"/>
            <a:ext cx="6408712" cy="36089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096000" y="2125394"/>
            <a:ext cx="55771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Сетевой </a:t>
            </a:r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проект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«В </a:t>
            </a:r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строю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крылатых-125»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7368" y="26064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092472"/>
                </a:solidFill>
                <a:latin typeface="Arial Black" panose="020B0A04020102020204" pitchFamily="34" charset="0"/>
              </a:rPr>
              <a:t>Открытие </a:t>
            </a:r>
            <a:r>
              <a:rPr lang="ru-RU" dirty="0">
                <a:solidFill>
                  <a:srgbClr val="092472"/>
                </a:solidFill>
                <a:latin typeface="Arial Black" panose="020B0A04020102020204" pitchFamily="34" charset="0"/>
              </a:rPr>
              <a:t>бюста маршала авиации </a:t>
            </a:r>
            <a:r>
              <a:rPr lang="ru-RU" dirty="0" err="1">
                <a:solidFill>
                  <a:srgbClr val="092472"/>
                </a:solidFill>
                <a:latin typeface="Arial Black" panose="020B0A04020102020204" pitchFamily="34" charset="0"/>
              </a:rPr>
              <a:t>Ф.Я.Фалалеева</a:t>
            </a:r>
            <a:r>
              <a:rPr lang="ru-RU" dirty="0">
                <a:solidFill>
                  <a:srgbClr val="092472"/>
                </a:solidFill>
                <a:latin typeface="Arial Black" panose="020B0A04020102020204" pitchFamily="34" charset="0"/>
              </a:rPr>
              <a:t> после его реконструкции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047" y="0"/>
            <a:ext cx="2098834" cy="126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96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un9-73.userapi.com/impg/DSR14EG9mVH2Bl-DOxYxSmDHXCf5KylbDmYERg/vzCOYU-UUGg.jpg?size=1280x853&amp;quality=95&amp;sign=b1ec1eaeb045c1f49785d2be0d9df75c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895" y="1484784"/>
            <a:ext cx="6768752" cy="45107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89949" y="142223"/>
            <a:ext cx="87398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92472"/>
                </a:solidFill>
                <a:latin typeface="Arial Black" panose="020B0A04020102020204" pitchFamily="34" charset="0"/>
              </a:rPr>
              <a:t>Благоустройство </a:t>
            </a:r>
            <a:r>
              <a:rPr lang="ru-RU" sz="2400" dirty="0">
                <a:solidFill>
                  <a:srgbClr val="092472"/>
                </a:solidFill>
                <a:latin typeface="Arial Black" panose="020B0A04020102020204" pitchFamily="34" charset="0"/>
              </a:rPr>
              <a:t>Парка Победы в </a:t>
            </a:r>
            <a:r>
              <a:rPr lang="ru-RU" sz="2400" dirty="0" smtClean="0">
                <a:solidFill>
                  <a:srgbClr val="092472"/>
                </a:solidFill>
                <a:latin typeface="Arial Black" panose="020B0A04020102020204" pitchFamily="34" charset="0"/>
              </a:rPr>
              <a:t>деревне Ныша</a:t>
            </a:r>
            <a:endParaRPr lang="ru-RU" sz="2400" dirty="0">
              <a:solidFill>
                <a:srgbClr val="092472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3619351"/>
            <a:ext cx="4176464" cy="3132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74748"/>
            <a:ext cx="3666361" cy="27497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047" y="0"/>
            <a:ext cx="2098834" cy="126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44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29" b="29641"/>
          <a:stretch/>
        </p:blipFill>
        <p:spPr>
          <a:xfrm>
            <a:off x="5322881" y="3275786"/>
            <a:ext cx="6858000" cy="36004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047" y="0"/>
            <a:ext cx="2098834" cy="126631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3" y="188640"/>
            <a:ext cx="7193351" cy="3087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13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5649"/>
          <a:ext cx="9144000" cy="6009149"/>
          <a:chOff x="0" y="865649"/>
          <a:chExt cx="9144000" cy="6009149"/>
        </a:xfrm>
      </p:grpSpPr>
      <p:sp>
        <p:nvSpPr>
          <p:cNvPr id="4" name="Прямоугольник 3"/>
          <p:cNvSpPr/>
          <p:nvPr/>
        </p:nvSpPr>
        <p:spPr>
          <a:xfrm>
            <a:off x="1703512" y="3356992"/>
            <a:ext cx="100287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gradFill flip="none" rotWithShape="1">
                  <a:gsLst>
                    <a:gs pos="0">
                      <a:srgbClr val="061C6F"/>
                    </a:gs>
                    <a:gs pos="31000">
                      <a:srgbClr val="061C6F"/>
                    </a:gs>
                    <a:gs pos="100000">
                      <a:srgbClr val="0094D6"/>
                    </a:gs>
                  </a:gsLst>
                  <a:lin ang="10800000" scaled="1"/>
                  <a:tileRect/>
                </a:gradFill>
                <a:latin typeface="Arial Black" panose="020B0A04020102020204" pitchFamily="34" charset="0"/>
                <a:cs typeface="Arial" panose="020B0604020202020204" pitchFamily="34" charset="0"/>
              </a:rPr>
              <a:t>Спасибо за внимание!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888" y="542681"/>
            <a:ext cx="1440160" cy="14600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542681"/>
            <a:ext cx="1512168" cy="14876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544281"/>
            <a:ext cx="1152128" cy="1512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5649"/>
          <a:ext cx="9144000" cy="6009149"/>
          <a:chOff x="0" y="865649"/>
          <a:chExt cx="9144000" cy="6009149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27F0DE6-A04B-4BCC-9B0F-23C7426848F7}"/>
              </a:ext>
            </a:extLst>
          </p:cNvPr>
          <p:cNvSpPr txBox="1"/>
          <p:nvPr/>
        </p:nvSpPr>
        <p:spPr>
          <a:xfrm>
            <a:off x="263352" y="294250"/>
            <a:ext cx="9744744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ru-RU" sz="2400" spc="-150" dirty="0">
                <a:solidFill>
                  <a:srgbClr val="002060"/>
                </a:solidFill>
                <a:latin typeface="Arial Black" panose="020B0A04020102020204" pitchFamily="34" charset="0"/>
              </a:rPr>
              <a:t>Президент Российской Федерации – </a:t>
            </a:r>
            <a:r>
              <a:rPr lang="ru-RU" sz="2400" spc="-150" dirty="0">
                <a:solidFill>
                  <a:srgbClr val="C00000"/>
                </a:solidFill>
                <a:latin typeface="Arial Black" panose="020B0A04020102020204" pitchFamily="34" charset="0"/>
              </a:rPr>
              <a:t>ВЛАДИМИР ПУТИН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386414A-1CA3-49AF-83DC-66A90CB261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0000"/>
                    </a14:imgEffect>
                    <a14:imgEffect>
                      <a14:brightnessContrast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072" y="1284389"/>
            <a:ext cx="3600000" cy="480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85636AE-2C1B-4CAD-A7B3-C58B98E7BC8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1266311"/>
            <a:ext cx="3600000" cy="480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047" y="0"/>
            <a:ext cx="2098834" cy="126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1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8516" y="5373216"/>
            <a:ext cx="60215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92472"/>
                </a:solidFill>
                <a:latin typeface="Arial Black" panose="020B0A04020102020204" pitchFamily="34" charset="0"/>
              </a:rPr>
              <a:t>Нацпроекты «</a:t>
            </a:r>
            <a:r>
              <a:rPr lang="ru-RU" dirty="0">
                <a:solidFill>
                  <a:srgbClr val="092472"/>
                </a:solidFill>
                <a:latin typeface="Arial Black" panose="020B0A04020102020204" pitchFamily="34" charset="0"/>
              </a:rPr>
              <a:t>Беспилотные авиационные системы», «Международная кооперация и экспорт» </a:t>
            </a:r>
            <a:r>
              <a:rPr lang="ru-RU" dirty="0" smtClean="0">
                <a:solidFill>
                  <a:srgbClr val="092472"/>
                </a:solidFill>
                <a:latin typeface="Arial Black" panose="020B0A04020102020204" pitchFamily="34" charset="0"/>
              </a:rPr>
              <a:t>продолжатся </a:t>
            </a:r>
            <a:r>
              <a:rPr lang="ru-RU" dirty="0">
                <a:solidFill>
                  <a:srgbClr val="092472"/>
                </a:solidFill>
                <a:latin typeface="Arial Black" panose="020B0A04020102020204" pitchFamily="34" charset="0"/>
              </a:rPr>
              <a:t>в прежнем формате</a:t>
            </a:r>
            <a:r>
              <a:rPr lang="ru-RU" dirty="0" smtClean="0">
                <a:solidFill>
                  <a:srgbClr val="092472"/>
                </a:solidFill>
                <a:latin typeface="Arial Black" panose="020B0A04020102020204" pitchFamily="34" charset="0"/>
              </a:rPr>
              <a:t>.</a:t>
            </a:r>
            <a:endParaRPr lang="ru-RU" dirty="0">
              <a:solidFill>
                <a:srgbClr val="092472"/>
              </a:solidFill>
              <a:latin typeface="Arial Black" panose="020B0A0402010202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047" y="0"/>
            <a:ext cx="2098834" cy="1266311"/>
          </a:xfrm>
          <a:prstGeom prst="rect">
            <a:avLst/>
          </a:prstGeom>
        </p:spPr>
      </p:pic>
      <p:pic>
        <p:nvPicPr>
          <p:cNvPr id="2050" name="Picture 2" descr="https://sun9-40.userapi.com/impg/4wJujbqumlTO5UOYfDCD35Y4BmahW4eLz12MmQ/FDsaxu5Aw7Q.jpg?size=2560x1707&amp;quality=95&amp;sign=286cf9c409b15aa5c4db70a7233a17e4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08" r="8147"/>
          <a:stretch/>
        </p:blipFill>
        <p:spPr bwMode="auto">
          <a:xfrm>
            <a:off x="9132881" y="3501008"/>
            <a:ext cx="2880320" cy="31774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339" y="-66730"/>
            <a:ext cx="3682059" cy="2578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11824" y="154840"/>
            <a:ext cx="47927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  <a:latin typeface="Arial Black" panose="020B0A04020102020204" pitchFamily="34" charset="0"/>
              </a:rPr>
              <a:t>Новая «шестилетка» национальных проектов: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50428" y="116153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092472"/>
                </a:solidFill>
                <a:latin typeface="Arial Black" panose="020B0A04020102020204" pitchFamily="34" charset="0"/>
              </a:rPr>
              <a:t>НОВЫЕ </a:t>
            </a:r>
            <a:r>
              <a:rPr lang="ru-RU" dirty="0">
                <a:solidFill>
                  <a:srgbClr val="092472"/>
                </a:solidFill>
                <a:latin typeface="Arial Black" panose="020B0A04020102020204" pitchFamily="34" charset="0"/>
              </a:rPr>
              <a:t>– «Семья», «Кадры», «Молодежь и дети», «Технологическое обеспечение продовольственной безопасности»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5772" y="2585379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«ПРАВОПРЕЕМНИКИ»:</a:t>
            </a:r>
          </a:p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- «</a:t>
            </a:r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Здравоохранение» 👉«Продолжительная и активная жизнь»,</a:t>
            </a:r>
          </a:p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- «</a:t>
            </a:r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Цифровая экономика» 👉 «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Экономика </a:t>
            </a:r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данных и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цифровая трансформация </a:t>
            </a:r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государства»,</a:t>
            </a:r>
          </a:p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- «</a:t>
            </a:r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Экология» 👉 «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Экологическое благополучие».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61772" y="2260565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061C6F"/>
                </a:solidFill>
                <a:latin typeface="Arial Black" panose="020B0A04020102020204" pitchFamily="34" charset="0"/>
              </a:rPr>
              <a:t>В «Инфраструктуру </a:t>
            </a:r>
            <a:r>
              <a:rPr lang="ru-RU" dirty="0">
                <a:solidFill>
                  <a:srgbClr val="061C6F"/>
                </a:solidFill>
                <a:latin typeface="Arial Black" panose="020B0A04020102020204" pitchFamily="34" charset="0"/>
              </a:rPr>
              <a:t>для жизни» сольются «Безопасные качественные дороги» и «Жилье и городская среда</a:t>
            </a:r>
            <a:r>
              <a:rPr lang="ru-RU" dirty="0" smtClean="0">
                <a:solidFill>
                  <a:srgbClr val="061C6F"/>
                </a:solidFill>
                <a:latin typeface="Arial Black" panose="020B0A04020102020204" pitchFamily="34" charset="0"/>
              </a:rPr>
              <a:t>». </a:t>
            </a:r>
          </a:p>
          <a:p>
            <a:endParaRPr lang="ru-RU" dirty="0" smtClean="0">
              <a:solidFill>
                <a:srgbClr val="061C6F"/>
              </a:solidFill>
              <a:latin typeface="Arial Black" panose="020B0A04020102020204" pitchFamily="34" charset="0"/>
            </a:endParaRPr>
          </a:p>
          <a:p>
            <a:r>
              <a:rPr lang="ru-RU" dirty="0" smtClean="0">
                <a:solidFill>
                  <a:srgbClr val="061C6F"/>
                </a:solidFill>
                <a:latin typeface="Arial Black" panose="020B0A04020102020204" pitchFamily="34" charset="0"/>
              </a:rPr>
              <a:t>«</a:t>
            </a:r>
            <a:r>
              <a:rPr lang="ru-RU" dirty="0">
                <a:solidFill>
                  <a:srgbClr val="061C6F"/>
                </a:solidFill>
                <a:latin typeface="Arial Black" panose="020B0A04020102020204" pitchFamily="34" charset="0"/>
              </a:rPr>
              <a:t>Эффективная и конкурентная экономика» объединит нацпроекты «Производительность труда» и МСП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799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23392" y="93379"/>
            <a:ext cx="10369152" cy="87234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3200" b="1" dirty="0" err="1">
                <a:solidFill>
                  <a:srgbClr val="061C6F"/>
                </a:solidFill>
                <a:latin typeface="Arial Black" panose="020B0A04020102020204" pitchFamily="34" charset="0"/>
                <a:ea typeface="Arial Bold" pitchFamily="34" charset="-122"/>
                <a:cs typeface="Arial Bold" pitchFamily="34" charset="-120"/>
              </a:rPr>
              <a:t>Информ</a:t>
            </a:r>
            <a:r>
              <a:rPr lang="ru-RU" sz="3200" b="1" dirty="0" err="1">
                <a:solidFill>
                  <a:srgbClr val="061C6F"/>
                </a:solidFill>
                <a:latin typeface="Arial Black" panose="020B0A04020102020204" pitchFamily="34" charset="0"/>
                <a:ea typeface="Arial Bold" pitchFamily="34" charset="-122"/>
                <a:cs typeface="Arial Bold" pitchFamily="34" charset="-120"/>
              </a:rPr>
              <a:t>ация</a:t>
            </a:r>
            <a:r>
              <a:rPr lang="ru-RU" sz="3200" b="1" dirty="0">
                <a:solidFill>
                  <a:srgbClr val="061C6F"/>
                </a:solidFill>
                <a:latin typeface="Arial Black" panose="020B0A04020102020204" pitchFamily="34" charset="0"/>
                <a:ea typeface="Arial Bold" pitchFamily="34" charset="-122"/>
                <a:cs typeface="Arial Bold" pitchFamily="34" charset="-120"/>
              </a:rPr>
              <a:t> о проведенных заседаниях и принятых   решениях</a:t>
            </a:r>
            <a:endParaRPr lang="en-US" sz="3200" dirty="0">
              <a:solidFill>
                <a:srgbClr val="061C6F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68008" y="1299596"/>
            <a:ext cx="459410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5966"/>
              </a:lnSpc>
            </a:pPr>
            <a:r>
              <a:rPr lang="ru-RU" sz="4969" b="1" dirty="0" smtClean="0">
                <a:solidFill>
                  <a:srgbClr val="1F497D"/>
                </a:solidFill>
                <a:latin typeface="Arial Black" panose="020B0A04020102020204" pitchFamily="34" charset="0"/>
                <a:cs typeface="GAOUHF+RF Rufo Bold"/>
              </a:rPr>
              <a:t>2024 </a:t>
            </a:r>
            <a:r>
              <a:rPr lang="ru-RU" sz="4969" b="1" dirty="0">
                <a:solidFill>
                  <a:srgbClr val="1F497D"/>
                </a:solidFill>
                <a:latin typeface="Arial Black" panose="020B0A04020102020204" pitchFamily="34" charset="0"/>
                <a:cs typeface="GAOUHF+RF Rufo Bold"/>
              </a:rPr>
              <a:t>г.</a:t>
            </a:r>
          </a:p>
          <a:p>
            <a:pPr>
              <a:lnSpc>
                <a:spcPts val="5966"/>
              </a:lnSpc>
            </a:pPr>
            <a:r>
              <a:rPr lang="ru-RU" sz="4969" b="1" dirty="0">
                <a:solidFill>
                  <a:srgbClr val="1F497D"/>
                </a:solidFill>
                <a:latin typeface="Arial Black" panose="020B0A04020102020204" pitchFamily="34" charset="0"/>
                <a:cs typeface="GAOUHF+RF Rufo Bold"/>
              </a:rPr>
              <a:t>  </a:t>
            </a:r>
            <a:r>
              <a:rPr lang="ru-RU" sz="5063" b="1" dirty="0">
                <a:solidFill>
                  <a:srgbClr val="FF0000"/>
                </a:solidFill>
                <a:latin typeface="Arial Black" panose="020B0A04020102020204" pitchFamily="34" charset="0"/>
                <a:cs typeface="GAOUHF+RF Rufo Bold"/>
              </a:rPr>
              <a:t>7</a:t>
            </a:r>
            <a:r>
              <a:rPr lang="ru-RU" sz="4500" b="1" dirty="0" smtClean="0">
                <a:solidFill>
                  <a:srgbClr val="1F497D"/>
                </a:solidFill>
                <a:latin typeface="Arial Black" panose="020B0A04020102020204" pitchFamily="34" charset="0"/>
                <a:cs typeface="GAOUHF+RF Rufo Bold"/>
              </a:rPr>
              <a:t>             </a:t>
            </a:r>
            <a:r>
              <a:rPr lang="ru-RU" sz="4500" b="1" dirty="0" smtClean="0">
                <a:solidFill>
                  <a:srgbClr val="FF0000"/>
                </a:solidFill>
                <a:latin typeface="Arial Black" panose="020B0A04020102020204" pitchFamily="34" charset="0"/>
                <a:cs typeface="GAOUHF+RF Rufo Bold"/>
              </a:rPr>
              <a:t>68</a:t>
            </a:r>
            <a:endParaRPr lang="ru-RU" sz="4500" b="1" dirty="0">
              <a:solidFill>
                <a:srgbClr val="FF0000"/>
              </a:solidFill>
              <a:latin typeface="Arial Black" panose="020B0A04020102020204" pitchFamily="34" charset="0"/>
              <a:cs typeface="GAOUHF+RF Rufo Bold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44143" y="4728554"/>
            <a:ext cx="4014240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5966"/>
              </a:lnSpc>
            </a:pPr>
            <a:r>
              <a:rPr lang="ru-RU" sz="4969" b="1" dirty="0">
                <a:solidFill>
                  <a:srgbClr val="1F497D"/>
                </a:solidFill>
                <a:latin typeface="Arial Black" panose="020B0A04020102020204" pitchFamily="34" charset="0"/>
                <a:cs typeface="GAOUHF+RF Rufo Bold"/>
              </a:rPr>
              <a:t>1 созыв</a:t>
            </a:r>
          </a:p>
          <a:p>
            <a:pPr>
              <a:lnSpc>
                <a:spcPts val="5966"/>
              </a:lnSpc>
            </a:pPr>
            <a:r>
              <a:rPr lang="ru-RU" sz="4969" b="1" dirty="0" smtClean="0">
                <a:solidFill>
                  <a:srgbClr val="FF0000"/>
                </a:solidFill>
                <a:latin typeface="Arial Black" panose="020B0A04020102020204" pitchFamily="34" charset="0"/>
                <a:cs typeface="GAOUHF+RF Rufo Bold"/>
              </a:rPr>
              <a:t>25        366</a:t>
            </a:r>
            <a:endParaRPr lang="ru-RU" sz="4969" b="1" dirty="0">
              <a:solidFill>
                <a:srgbClr val="FF0000"/>
              </a:solidFill>
              <a:latin typeface="Arial Black" panose="020B0A04020102020204" pitchFamily="34" charset="0"/>
              <a:cs typeface="GAOUHF+RF Rufo Bold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7824192" y="2276872"/>
            <a:ext cx="1102899" cy="465378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88" dirty="0"/>
          </a:p>
        </p:txBody>
      </p:sp>
      <p:sp>
        <p:nvSpPr>
          <p:cNvPr id="10" name="Штриховая стрелка вправо 9"/>
          <p:cNvSpPr/>
          <p:nvPr/>
        </p:nvSpPr>
        <p:spPr>
          <a:xfrm>
            <a:off x="3090341" y="5630236"/>
            <a:ext cx="946209" cy="493323"/>
          </a:xfrm>
          <a:prstGeom prst="striped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88"/>
          </a:p>
        </p:txBody>
      </p:sp>
      <p:pic>
        <p:nvPicPr>
          <p:cNvPr id="3074" name="Picture 2" descr="https://sun9-21.userapi.com/impg/ZCu_-6Qom-YisjDzlIoxrJBJ5S85_RvKDxqpTg/63M0dyk8Yo0.jpg?size=1280x960&amp;quality=95&amp;sign=dff0e19ee54c294b17c981465ffddc1c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9061" y="3187812"/>
            <a:ext cx="4845833" cy="31719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un9-54.userapi.com/impg/5apTuF1cTdoz8Oqa27-IVbCa_QrOFwVsnrlASw/DliWzIy3QYA.jpg?size=1280x960&amp;quality=95&amp;sign=0e74fc521377d6fcb6524da841e5b570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2" y="1264715"/>
            <a:ext cx="4618452" cy="34638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047" y="0"/>
            <a:ext cx="2098834" cy="126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80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911843" y="138548"/>
            <a:ext cx="9296743" cy="683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2800" b="1" dirty="0" err="1" smtClean="0">
                <a:solidFill>
                  <a:srgbClr val="061C6F"/>
                </a:solidFill>
                <a:latin typeface="Arial Black" panose="020B0A04020102020204" pitchFamily="34" charset="0"/>
                <a:ea typeface="Arial Bold" pitchFamily="34" charset="-122"/>
                <a:cs typeface="Arial Bold" pitchFamily="34" charset="-120"/>
              </a:rPr>
              <a:t>Ин</a:t>
            </a:r>
            <a:r>
              <a:rPr lang="ru-RU" sz="2800" b="1" dirty="0" smtClean="0">
                <a:solidFill>
                  <a:srgbClr val="061C6F"/>
                </a:solidFill>
                <a:latin typeface="Arial Black" panose="020B0A04020102020204" pitchFamily="34" charset="0"/>
                <a:ea typeface="Arial Bold" pitchFamily="34" charset="-122"/>
                <a:cs typeface="Arial Bold" pitchFamily="34" charset="-120"/>
              </a:rPr>
              <a:t>ф</a:t>
            </a:r>
            <a:r>
              <a:rPr lang="en-US" sz="2800" b="1" dirty="0" err="1" smtClean="0">
                <a:solidFill>
                  <a:srgbClr val="061C6F"/>
                </a:solidFill>
                <a:latin typeface="Arial Black" panose="020B0A04020102020204" pitchFamily="34" charset="0"/>
                <a:ea typeface="Arial Bold" pitchFamily="34" charset="-122"/>
                <a:cs typeface="Arial Bold" pitchFamily="34" charset="-120"/>
              </a:rPr>
              <a:t>ормация</a:t>
            </a:r>
            <a:r>
              <a:rPr lang="en-US" sz="2800" b="1" dirty="0" smtClean="0">
                <a:solidFill>
                  <a:srgbClr val="061C6F"/>
                </a:solidFill>
                <a:latin typeface="Arial Black" panose="020B0A04020102020204" pitchFamily="34" charset="0"/>
                <a:ea typeface="Arial Bold" pitchFamily="34" charset="-122"/>
                <a:cs typeface="Arial Bold" pitchFamily="34" charset="-120"/>
              </a:rPr>
              <a:t> </a:t>
            </a:r>
            <a:r>
              <a:rPr lang="en-US" sz="2800" b="1" dirty="0">
                <a:solidFill>
                  <a:srgbClr val="061C6F"/>
                </a:solidFill>
                <a:latin typeface="Arial Black" panose="020B0A04020102020204" pitchFamily="34" charset="0"/>
                <a:ea typeface="Arial Bold" pitchFamily="34" charset="-122"/>
                <a:cs typeface="Arial Bold" pitchFamily="34" charset="-120"/>
              </a:rPr>
              <a:t>о</a:t>
            </a:r>
            <a:r>
              <a:rPr lang="ru-RU" sz="2800" b="1" dirty="0">
                <a:solidFill>
                  <a:srgbClr val="061C6F"/>
                </a:solidFill>
                <a:latin typeface="Arial Black" panose="020B0A04020102020204" pitchFamily="34" charset="0"/>
                <a:ea typeface="Arial Bold" pitchFamily="34" charset="-122"/>
                <a:cs typeface="Arial Bold" pitchFamily="34" charset="-120"/>
              </a:rPr>
              <a:t> принятых нормативных правовых </a:t>
            </a:r>
            <a:r>
              <a:rPr lang="ru-RU" sz="2800" b="1" dirty="0" smtClean="0">
                <a:solidFill>
                  <a:srgbClr val="061C6F"/>
                </a:solidFill>
                <a:latin typeface="Arial Black" panose="020B0A04020102020204" pitchFamily="34" charset="0"/>
                <a:ea typeface="Arial Bold" pitchFamily="34" charset="-122"/>
                <a:cs typeface="Arial Bold" pitchFamily="34" charset="-120"/>
              </a:rPr>
              <a:t>актах</a:t>
            </a:r>
            <a:endParaRPr lang="ru-RU" sz="2800" b="1" dirty="0">
              <a:solidFill>
                <a:srgbClr val="061C6F"/>
              </a:solidFill>
              <a:latin typeface="Arial Black" panose="020B0A04020102020204" pitchFamily="34" charset="0"/>
              <a:ea typeface="Arial Bold" pitchFamily="34" charset="-122"/>
              <a:cs typeface="Arial Bold" pitchFamily="34" charset="-120"/>
            </a:endParaRPr>
          </a:p>
          <a:p>
            <a:pPr>
              <a:lnSpc>
                <a:spcPts val="2250"/>
              </a:lnSpc>
            </a:pPr>
            <a:endParaRPr lang="en-US" sz="2625" dirty="0"/>
          </a:p>
        </p:txBody>
      </p:sp>
      <p:sp>
        <p:nvSpPr>
          <p:cNvPr id="10" name="TextBox 9"/>
          <p:cNvSpPr txBox="1"/>
          <p:nvPr/>
        </p:nvSpPr>
        <p:spPr>
          <a:xfrm>
            <a:off x="335360" y="1266311"/>
            <a:ext cx="2682473" cy="580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88" dirty="0">
                <a:solidFill>
                  <a:srgbClr val="061C6F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Принято – </a:t>
            </a:r>
            <a:r>
              <a:rPr lang="ru-RU" sz="1688" b="1" dirty="0" smtClean="0">
                <a:solidFill>
                  <a:srgbClr val="C0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68</a:t>
            </a:r>
            <a:r>
              <a:rPr lang="ru-RU" sz="1688" dirty="0" smtClean="0">
                <a:solidFill>
                  <a:srgbClr val="C0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ru-RU" sz="1688" dirty="0">
                <a:solidFill>
                  <a:srgbClr val="061C6F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решений</a:t>
            </a:r>
          </a:p>
          <a:p>
            <a:r>
              <a:rPr lang="ru-RU" sz="1688" dirty="0" smtClean="0">
                <a:solidFill>
                  <a:srgbClr val="061C6F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 </a:t>
            </a:r>
            <a:endParaRPr lang="ru-RU" sz="1688" dirty="0">
              <a:solidFill>
                <a:srgbClr val="061C6F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267891" indent="-267891">
              <a:buFont typeface="Wingdings" panose="05000000000000000000" pitchFamily="2" charset="2"/>
              <a:buChar char="v"/>
            </a:pPr>
            <a:r>
              <a:rPr lang="ru-RU" sz="1688" dirty="0" smtClean="0">
                <a:solidFill>
                  <a:srgbClr val="061C6F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Муниципальные правовые акты – 31, из них 2 – изменения в </a:t>
            </a:r>
            <a:r>
              <a:rPr lang="ru-RU" sz="1688" dirty="0">
                <a:solidFill>
                  <a:srgbClr val="061C6F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Устав МО – </a:t>
            </a:r>
            <a:r>
              <a:rPr lang="ru-RU" sz="1688" dirty="0" smtClean="0">
                <a:solidFill>
                  <a:srgbClr val="061C6F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2</a:t>
            </a:r>
            <a:endParaRPr lang="ru-RU" sz="1688" dirty="0">
              <a:solidFill>
                <a:srgbClr val="061C6F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267891" indent="-267891">
              <a:buFont typeface="Wingdings" panose="05000000000000000000" pitchFamily="2" charset="2"/>
              <a:buChar char="v"/>
            </a:pPr>
            <a:endParaRPr lang="ru-RU" sz="1688" dirty="0">
              <a:solidFill>
                <a:srgbClr val="061C6F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267891" indent="-267891">
              <a:buFont typeface="Wingdings" panose="05000000000000000000" pitchFamily="2" charset="2"/>
              <a:buChar char="v"/>
            </a:pPr>
            <a:r>
              <a:rPr lang="ru-RU" sz="1688" dirty="0">
                <a:solidFill>
                  <a:srgbClr val="061C6F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Отчетов- </a:t>
            </a:r>
            <a:r>
              <a:rPr lang="ru-RU" sz="1688" dirty="0" smtClean="0">
                <a:solidFill>
                  <a:srgbClr val="061C6F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5</a:t>
            </a:r>
          </a:p>
          <a:p>
            <a:pPr marL="267891" indent="-267891">
              <a:buFont typeface="Wingdings" panose="05000000000000000000" pitchFamily="2" charset="2"/>
              <a:buChar char="v"/>
            </a:pPr>
            <a:endParaRPr lang="ru-RU" sz="1688" dirty="0">
              <a:solidFill>
                <a:srgbClr val="061C6F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267891" indent="-267891">
              <a:buFont typeface="Wingdings" panose="05000000000000000000" pitchFamily="2" charset="2"/>
              <a:buChar char="v"/>
            </a:pPr>
            <a:r>
              <a:rPr lang="ru-RU" sz="1688" dirty="0" smtClean="0">
                <a:solidFill>
                  <a:srgbClr val="061C6F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Информация по различным отраслям деятельности – 14</a:t>
            </a:r>
          </a:p>
          <a:p>
            <a:pPr marL="267891" indent="-267891">
              <a:buFont typeface="Wingdings" panose="05000000000000000000" pitchFamily="2" charset="2"/>
              <a:buChar char="v"/>
            </a:pPr>
            <a:endParaRPr lang="ru-RU" sz="1688" dirty="0">
              <a:solidFill>
                <a:srgbClr val="061C6F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267891" indent="-267891">
              <a:buFont typeface="Wingdings" panose="05000000000000000000" pitchFamily="2" charset="2"/>
              <a:buChar char="v"/>
            </a:pPr>
            <a:r>
              <a:rPr lang="ru-RU" sz="1688" dirty="0" smtClean="0">
                <a:solidFill>
                  <a:srgbClr val="061C6F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Решения внутриструктурной работы Совета - 17</a:t>
            </a:r>
            <a:endParaRPr lang="ru-RU" sz="1688" dirty="0">
              <a:solidFill>
                <a:srgbClr val="061C6F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267891" indent="-267891"/>
            <a:endParaRPr lang="ru-RU" sz="1688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88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1412638"/>
            <a:ext cx="6816940" cy="51127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047" y="0"/>
            <a:ext cx="2098834" cy="126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49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977489" y="312204"/>
            <a:ext cx="620554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09247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30 Республиканские зимние </a:t>
            </a:r>
          </a:p>
          <a:p>
            <a:r>
              <a:rPr lang="ru-RU" sz="2800" dirty="0" smtClean="0">
                <a:solidFill>
                  <a:srgbClr val="09247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сельские спортивные игры </a:t>
            </a:r>
            <a:endParaRPr lang="ru-RU" sz="2800" dirty="0">
              <a:solidFill>
                <a:srgbClr val="092472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047" y="0"/>
            <a:ext cx="2098834" cy="1266311"/>
          </a:xfrm>
          <a:prstGeom prst="rect">
            <a:avLst/>
          </a:prstGeom>
        </p:spPr>
      </p:pic>
      <p:pic>
        <p:nvPicPr>
          <p:cNvPr id="1026" name="Picture 2" descr="https://sun9-22.userapi.com/impg/0QUtCbhTZwjUNWQCr0hEa8uNDcGibkXs8i4Zag/g53DhK32uqE.jpg?size=1280x960&amp;quality=95&amp;sign=633b0b7f168848811ccf55b08c0afbb2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262" y="2389667"/>
            <a:ext cx="5256584" cy="39424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33.userapi.com/impg/T0bvToBdfcSdD5NP0_loE9KA3UQEbdQ3dF7YZQ/ziVQOa0BgEw.jpg?size=960x1280&amp;quality=95&amp;sign=3c0244d838846930eb1f5976a90f9124&amp;type=albu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71"/>
          <a:stretch/>
        </p:blipFill>
        <p:spPr bwMode="auto">
          <a:xfrm>
            <a:off x="126054" y="1484784"/>
            <a:ext cx="4677984" cy="50851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577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63952" y="404664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solidFill>
                  <a:srgbClr val="061C6F"/>
                </a:solidFill>
                <a:latin typeface="Arial Black" panose="020B0A04020102020204" pitchFamily="34" charset="0"/>
              </a:rPr>
              <a:t>Г</a:t>
            </a:r>
            <a:r>
              <a:rPr lang="ru-RU" sz="2800" dirty="0" smtClean="0">
                <a:solidFill>
                  <a:srgbClr val="061C6F"/>
                </a:solidFill>
                <a:latin typeface="Arial Black" panose="020B0A04020102020204" pitchFamily="34" charset="0"/>
              </a:rPr>
              <a:t>астрономический </a:t>
            </a:r>
            <a:r>
              <a:rPr lang="ru-RU" sz="2800" dirty="0">
                <a:solidFill>
                  <a:srgbClr val="061C6F"/>
                </a:solidFill>
                <a:latin typeface="Arial Black" panose="020B0A04020102020204" pitchFamily="34" charset="0"/>
              </a:rPr>
              <a:t>фестиваль </a:t>
            </a:r>
            <a:r>
              <a:rPr lang="ru-RU" sz="2800" dirty="0" smtClean="0">
                <a:solidFill>
                  <a:srgbClr val="061C6F"/>
                </a:solidFill>
                <a:latin typeface="Arial Black" panose="020B0A04020102020204" pitchFamily="34" charset="0"/>
              </a:rPr>
              <a:t>«Кватчи табань»</a:t>
            </a:r>
            <a:endParaRPr lang="ru-RU" sz="2800" dirty="0">
              <a:solidFill>
                <a:srgbClr val="061C6F"/>
              </a:solidFill>
              <a:latin typeface="Arial Black" panose="020B0A04020102020204" pitchFamily="34" charset="0"/>
            </a:endParaRPr>
          </a:p>
        </p:txBody>
      </p:sp>
      <p:pic>
        <p:nvPicPr>
          <p:cNvPr id="2052" name="Picture 4" descr="https://sun9-68.userapi.com/impg/-rf4_5Uy_-T1V7AGPpNC_AnXTTf0DohqCsEdWg/JY2al-J-_Kc.jpg?size=1280x990&amp;quality=95&amp;sign=7a18d6f6399f8c10d384e0bd047e0631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2852936"/>
            <a:ext cx="4883639" cy="37771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sun9-67.userapi.com/impg/0nxo5JU5FkRi6U-Gl2VncDDSFyc_lKXQ5xhQ8Q/zw_095kJqao.jpg?size=1280x960&amp;quality=95&amp;sign=fa7e9daebcf981c3df88ba35e928e95f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928" y="1646802"/>
            <a:ext cx="6407358" cy="48055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sun9-39.userapi.com/impg/tFwRKT5yUqXVkS1eUKxZKr12ADrUivxUoFaz2A/afj0vT3CdAo.jpg?size=2560x1707&amp;quality=95&amp;sign=4597623df623afc8158129221ae9ff46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424" y="20247"/>
            <a:ext cx="4014788" cy="26770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130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3135</TotalTime>
  <Words>511</Words>
  <Application>Microsoft Office PowerPoint</Application>
  <PresentationFormat>Широкоэкранный</PresentationFormat>
  <Paragraphs>104</Paragraphs>
  <Slides>33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4" baseType="lpstr">
      <vt:lpstr>Arial</vt:lpstr>
      <vt:lpstr>GAOUHF+RF Rufo Bold</vt:lpstr>
      <vt:lpstr>Franklin Gothic Medium Cond</vt:lpstr>
      <vt:lpstr>Arial Bold</vt:lpstr>
      <vt:lpstr>Franklin Gothic Medium</vt:lpstr>
      <vt:lpstr>Arial Narrow</vt:lpstr>
      <vt:lpstr>Calibri Light</vt:lpstr>
      <vt:lpstr>Calibri</vt:lpstr>
      <vt:lpstr>Arial Black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Untitled Presentation</dc:title>
  <dc:subject/>
  <dc:creator>Unknown Creator</dc:creator>
  <cp:keywords/>
  <dc:description/>
  <cp:lastModifiedBy>User</cp:lastModifiedBy>
  <cp:revision>240</cp:revision>
  <dcterms:created xsi:type="dcterms:W3CDTF">2024-11-25T03:51:25Z</dcterms:created>
  <dcterms:modified xsi:type="dcterms:W3CDTF">2025-02-10T10:03:20Z</dcterms:modified>
  <cp:category/>
</cp:coreProperties>
</file>